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8"/>
  </p:notesMasterIdLst>
  <p:sldIdLst>
    <p:sldId id="256" r:id="rId2"/>
    <p:sldId id="281" r:id="rId3"/>
    <p:sldId id="285" r:id="rId4"/>
    <p:sldId id="287" r:id="rId5"/>
    <p:sldId id="289" r:id="rId6"/>
    <p:sldId id="290" r:id="rId7"/>
    <p:sldId id="293" r:id="rId8"/>
    <p:sldId id="292" r:id="rId9"/>
    <p:sldId id="312" r:id="rId10"/>
    <p:sldId id="296" r:id="rId11"/>
    <p:sldId id="314" r:id="rId12"/>
    <p:sldId id="315" r:id="rId13"/>
    <p:sldId id="318" r:id="rId14"/>
    <p:sldId id="320" r:id="rId15"/>
    <p:sldId id="323" r:id="rId16"/>
    <p:sldId id="32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2837" autoAdjust="0"/>
  </p:normalViewPr>
  <p:slideViewPr>
    <p:cSldViewPr snapToGrid="0">
      <p:cViewPr>
        <p:scale>
          <a:sx n="50" d="100"/>
          <a:sy n="50" d="100"/>
        </p:scale>
        <p:origin x="128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3DB10-966E-4F81-B3E2-077C1748D686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AD271-3107-4BAC-91E4-CE4AA9FC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73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50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145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AD271-3107-4BAC-91E4-CE4AA9FC9A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435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C366290-4595-5745-A50F-D5EC13BAC6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127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AD271-3107-4BAC-91E4-CE4AA9FC9A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128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612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306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41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AD271-3107-4BAC-91E4-CE4AA9FC9A1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213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B913A0-8194-43AB-8CE1-D8825DE3150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985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AD271-3107-4BAC-91E4-CE4AA9FC9A1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065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6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09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57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61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40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70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41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50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27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684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221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58FB4751-880F-D840-AAA9-3A15815CC99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/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45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</a:lstStyle>
          <a:p>
            <a:pPr lvl="0" rtl="0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n-GB">
                <a:solidFill>
                  <a:schemeClr val="accent1"/>
                </a:solidFill>
              </a:defRPr>
            </a:lvl1pPr>
          </a:lstStyle>
          <a:p>
            <a:pPr rtl="0"/>
            <a:fld id="{58FB4751-880F-D840-AAA9-3A15815CC99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 rtlCol="0"/>
          <a:lstStyle>
            <a:lvl1pPr>
              <a:defRPr lang="en-GB" sz="48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rtlCol="0" anchor="ctr">
            <a:normAutofit/>
          </a:bodyPr>
          <a:lstStyle>
            <a:lvl1pPr marL="0" indent="0">
              <a:buNone/>
              <a:defRPr lang="en-GB"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lang="en-GB"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lang="en-GB"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lang="en-GB"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053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38">
            <a:extLst>
              <a:ext uri="{FF2B5EF4-FFF2-40B4-BE49-F238E27FC236}">
                <a16:creationId xmlns:a16="http://schemas.microsoft.com/office/drawing/2014/main" id="{FCA6EB2C-E8DA-46AE-AD91-63B890E4AC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1" name="SmartArt Placeholder 20">
            <a:extLst>
              <a:ext uri="{FF2B5EF4-FFF2-40B4-BE49-F238E27FC236}">
                <a16:creationId xmlns:a16="http://schemas.microsoft.com/office/drawing/2014/main" id="{22DDECCB-0586-4A4E-B5E8-F4F3A0C4DD2C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2039112"/>
            <a:ext cx="10515600" cy="3960812"/>
          </a:xfrm>
        </p:spPr>
        <p:txBody>
          <a:bodyPr rtlCol="0"/>
          <a:lstStyle/>
          <a:p>
            <a:pPr rtl="0"/>
            <a:r>
              <a:rPr lang="en-US" noProof="0"/>
              <a:t>Click icon to add SmartArt graphic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460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close up photo of plants&#10;">
            <a:extLst>
              <a:ext uri="{FF2B5EF4-FFF2-40B4-BE49-F238E27FC236}">
                <a16:creationId xmlns:a16="http://schemas.microsoft.com/office/drawing/2014/main" id="{7863BFED-18F0-48ED-A69C-CA7DB56543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072CCB7-8B6D-4640-9349-4BF4E6715721}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5BE3A6-48FA-4624-9CA9-027EFA2E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0913CB-E9D8-4BC6-BF27-FBDED2266B7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657183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57183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C961473-F8E7-498A-AFFD-2BC0065884E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57183" y="3567512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2F6735-86D0-4D0F-9741-8D6C74C99B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657183" y="3863067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D41BAB-B874-4283-8FDD-618EAB4B7CC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57183" y="4737597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382FE5C-EADC-4EF2-9E4F-06BDCA5551B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657183" y="5033152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016684-22E4-49BC-9E14-2E73CF3F757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04811" y="2411516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52459E-612F-4699-B9E5-39839B5B6D7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04811" y="2707071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93FEF41-CD0D-4D3A-90FA-2F123068E73D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04811" y="3570539"/>
            <a:ext cx="4114800" cy="274320"/>
          </a:xfrm>
        </p:spPr>
        <p:txBody>
          <a:bodyPr rtlCol="0">
            <a:noAutofit/>
          </a:bodyPr>
          <a:lstStyle>
            <a:lvl1pPr marL="0" indent="0">
              <a:lnSpc>
                <a:spcPts val="2200"/>
              </a:lnSpc>
              <a:buNone/>
              <a:defRPr sz="1800">
                <a:solidFill>
                  <a:schemeClr val="accent3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A7E58B-04CA-4390-878D-CBE6185E320A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04811" y="3865136"/>
            <a:ext cx="41148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08421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siness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2EDD7B-9CFE-429C-B002-CB0D9B31EC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solidFill>
            <a:schemeClr val="bg1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F3BCA8-7FE0-4921-AE34-6F98AC0AC858}"/>
              </a:ext>
            </a:extLst>
          </p:cNvPr>
          <p:cNvSpPr/>
          <p:nvPr userDrawn="1"/>
        </p:nvSpPr>
        <p:spPr>
          <a:xfrm>
            <a:off x="6096000" y="1143000"/>
            <a:ext cx="5486400" cy="457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rtlCol="0" anchor="ctr"/>
          <a:lstStyle/>
          <a:p>
            <a:pPr algn="ctr" rtl="0"/>
            <a:endParaRPr lang="en-GB" sz="360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43000"/>
            <a:ext cx="5486400" cy="4572000"/>
          </a:xfrm>
          <a:solidFill>
            <a:schemeClr val="bg1">
              <a:alpha val="90000"/>
            </a:schemeClr>
          </a:solidFill>
        </p:spPr>
        <p:txBody>
          <a:bodyPr lIns="612648" tIns="822960" rIns="457200" rtlCol="0" anchor="t">
            <a:no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29400" y="2996693"/>
            <a:ext cx="4416552" cy="2216986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en-GB" noProof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Contoso business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9716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1058CE8-5D81-4EEA-BE79-9B313536EEA9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D97A108-B66E-4BD4-A75B-0BD2A55F4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49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CA669-8949-2080-AD14-BEC5F874A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9529" y="2085788"/>
            <a:ext cx="6884895" cy="1496649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 Differences REVISION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6E96FC-C6D3-667A-CCB0-B439A9FF1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948056"/>
            <a:ext cx="6096000" cy="830134"/>
          </a:xfrm>
        </p:spPr>
        <p:txBody>
          <a:bodyPr anchor="t">
            <a:normAutofit/>
          </a:bodyPr>
          <a:lstStyle/>
          <a:p>
            <a:endParaRPr lang="en-GB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0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Cultural deprivation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lnSpcReduction="1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Having inferior norms and values, skills and knowledge that make it difficult to access education.</a:t>
            </a:r>
          </a:p>
          <a:p>
            <a:pPr rtl="0"/>
            <a:r>
              <a:rPr lang="en-GB" dirty="0"/>
              <a:t>- Experienced by Working class</a:t>
            </a:r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1F7D92-9E5B-BDD8-10AD-503848F4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1310640" cy="310896"/>
          </a:xfrm>
        </p:spPr>
        <p:txBody>
          <a:bodyPr/>
          <a:lstStyle/>
          <a:p>
            <a:pPr rtl="0"/>
            <a:r>
              <a:rPr lang="en-GB" dirty="0"/>
              <a:t>Class (external)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FF4FA-D383-BD51-BFA4-694E41FE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dirty="0"/>
              <a:t>Cultural deprivation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C48E8-A3FA-F782-42D8-59DBAD74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2FD757-494C-6A3A-2875-B3E3B07DA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BERNSTEIN – ‘speech codes’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C7875D-32C0-5DED-99D8-897AD0400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Working Class DISADVANTAGE (born into restricted code/ not elaborated)</a:t>
            </a:r>
          </a:p>
          <a:p>
            <a:r>
              <a:rPr lang="en-GB" dirty="0"/>
              <a:t>Restricted code (WC) = suitable for insiders/ close tight-knit group</a:t>
            </a:r>
          </a:p>
          <a:p>
            <a:pPr lvl="1"/>
            <a:r>
              <a:rPr lang="en-GB" dirty="0"/>
              <a:t>limited vocabulary/ short unfinished sentences/ Grammatically simple/ more idioms/ more colloquial</a:t>
            </a:r>
          </a:p>
          <a:p>
            <a:r>
              <a:rPr lang="en-GB" dirty="0"/>
              <a:t>Elaborated code (MC) = explicitly + clear (understood by all/ strangers understand it) – IDEAL PUPIL</a:t>
            </a:r>
          </a:p>
          <a:p>
            <a:pPr lvl="1"/>
            <a:r>
              <a:rPr lang="en-GB" dirty="0"/>
              <a:t>wide vocabulary/ grammatically complex/ varied and abstract/ context free</a:t>
            </a:r>
          </a:p>
          <a:p>
            <a:pPr lvl="1"/>
            <a:r>
              <a:rPr lang="en-GB" dirty="0"/>
              <a:t>Used by teacher/ textbooks/ exam</a:t>
            </a:r>
          </a:p>
          <a:p>
            <a:pPr lvl="1"/>
            <a:r>
              <a:rPr lang="en-GB" dirty="0"/>
              <a:t>Students who used elaborated code found better social mobility and opportunities</a:t>
            </a:r>
          </a:p>
          <a:p>
            <a:r>
              <a:rPr lang="en-GB" dirty="0"/>
              <a:t>WC performed poorly in language-based subjects (English) due to their restricted code </a:t>
            </a:r>
          </a:p>
        </p:txBody>
      </p:sp>
    </p:spTree>
    <p:extLst>
      <p:ext uri="{BB962C8B-B14F-4D97-AF65-F5344CB8AC3E}">
        <p14:creationId xmlns:p14="http://schemas.microsoft.com/office/powerpoint/2010/main" val="146897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336185-6BFC-FE34-57E6-02A430DC2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675" y="2062464"/>
            <a:ext cx="1445233" cy="402336"/>
          </a:xfrm>
        </p:spPr>
        <p:txBody>
          <a:bodyPr>
            <a:normAutofit/>
          </a:bodyPr>
          <a:lstStyle/>
          <a:p>
            <a:r>
              <a:rPr lang="en-GB" dirty="0"/>
              <a:t>Fatalism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6BE21-6CE7-6674-EA9E-C780EFDBE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31465" y="2657475"/>
            <a:ext cx="2520695" cy="3398420"/>
          </a:xfrm>
        </p:spPr>
        <p:txBody>
          <a:bodyPr>
            <a:normAutofit/>
          </a:bodyPr>
          <a:lstStyle/>
          <a:p>
            <a:r>
              <a:rPr lang="en-GB" dirty="0"/>
              <a:t>Loyalty to the group </a:t>
            </a:r>
          </a:p>
          <a:p>
            <a:r>
              <a:rPr lang="en-GB" dirty="0"/>
              <a:t>Education system demands individual aspiration </a:t>
            </a:r>
          </a:p>
          <a:p>
            <a:r>
              <a:rPr lang="en-GB" dirty="0"/>
              <a:t>Peer pressure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5A17CEA-6000-BA0C-D60A-0D99F9B25B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83258" y="2037066"/>
            <a:ext cx="2944368" cy="402336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Present-time orientation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EE2CC2B-8B45-3FE1-C04C-98D0A9D7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1341120" cy="310896"/>
          </a:xfrm>
        </p:spPr>
        <p:txBody>
          <a:bodyPr/>
          <a:lstStyle/>
          <a:p>
            <a:pPr rtl="0"/>
            <a:r>
              <a:rPr lang="en-GB" dirty="0"/>
              <a:t>Class (external)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907A6B4-7ED4-C1B6-5EA2-633C039C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dirty="0"/>
              <a:t>Cultural Deprivation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7FD3FA-AC51-3F76-05C1-92506073F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pPr rtl="0"/>
              <a:t>4</a:t>
            </a:fld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3A588B-67F3-AB78-8785-73034700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974244" cy="676656"/>
          </a:xfrm>
        </p:spPr>
        <p:txBody>
          <a:bodyPr>
            <a:normAutofit fontScale="90000"/>
          </a:bodyPr>
          <a:lstStyle/>
          <a:p>
            <a:r>
              <a:rPr lang="en-GB" dirty="0"/>
              <a:t>Sugarman – barriers to achievement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D766F9-40D1-E7F3-8330-E5D8AABF97A2}"/>
              </a:ext>
            </a:extLst>
          </p:cNvPr>
          <p:cNvSpPr txBox="1"/>
          <p:nvPr/>
        </p:nvSpPr>
        <p:spPr>
          <a:xfrm>
            <a:off x="576072" y="1299194"/>
            <a:ext cx="10813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Working-class Subcultures -&gt; act as barrier to educational achievement for working class pupils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F3997C1-433C-EB96-FA67-1F08C0DB7241}"/>
              </a:ext>
            </a:extLst>
          </p:cNvPr>
          <p:cNvSpPr txBox="1">
            <a:spLocks/>
          </p:cNvSpPr>
          <p:nvPr/>
        </p:nvSpPr>
        <p:spPr>
          <a:xfrm>
            <a:off x="577796" y="2652311"/>
            <a:ext cx="2602993" cy="33984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Nothing you can do to change your status</a:t>
            </a:r>
          </a:p>
          <a:p>
            <a:r>
              <a:rPr lang="en-US" dirty="0"/>
              <a:t>WC children did NOT believe education could help them in life</a:t>
            </a:r>
          </a:p>
          <a:p>
            <a:r>
              <a:rPr lang="en-US" dirty="0"/>
              <a:t>Accept they will go into working class jobs which require no qualifications</a:t>
            </a:r>
          </a:p>
          <a:p>
            <a:r>
              <a:rPr lang="en-US" dirty="0"/>
              <a:t>Do NOT believe in meritocracy</a:t>
            </a:r>
          </a:p>
          <a:p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16FE53C-08AE-2B43-69E1-717E8150CB5F}"/>
              </a:ext>
            </a:extLst>
          </p:cNvPr>
          <p:cNvSpPr txBox="1">
            <a:spLocks/>
          </p:cNvSpPr>
          <p:nvPr/>
        </p:nvSpPr>
        <p:spPr>
          <a:xfrm>
            <a:off x="5982983" y="2652311"/>
            <a:ext cx="2698923" cy="3398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Seeking pleasure NOW rather than making sacrifices in order to get rewards in the future (waiting for results)</a:t>
            </a:r>
          </a:p>
          <a:p>
            <a:r>
              <a:rPr lang="en-US" dirty="0"/>
              <a:t>WC students leave school early to earn money (16-19yo)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3FA11A8-455C-B0E0-5435-BFFA71F9A1D6}"/>
              </a:ext>
            </a:extLst>
          </p:cNvPr>
          <p:cNvSpPr txBox="1">
            <a:spLocks/>
          </p:cNvSpPr>
          <p:nvPr/>
        </p:nvSpPr>
        <p:spPr>
          <a:xfrm>
            <a:off x="8983258" y="2652311"/>
            <a:ext cx="2698923" cy="3398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lang="en-GB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Seeking present as more important than the future </a:t>
            </a:r>
          </a:p>
          <a:p>
            <a:r>
              <a:rPr lang="en-US" dirty="0"/>
              <a:t>No long-term goals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6A4C56C1-D431-7C1E-E68C-3B6FEE5A55C2}"/>
              </a:ext>
            </a:extLst>
          </p:cNvPr>
          <p:cNvSpPr txBox="1">
            <a:spLocks/>
          </p:cNvSpPr>
          <p:nvPr/>
        </p:nvSpPr>
        <p:spPr>
          <a:xfrm>
            <a:off x="6038890" y="2062464"/>
            <a:ext cx="2944368" cy="402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en-GB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2000" b="0" kern="1200" cap="all" baseline="0">
                <a:solidFill>
                  <a:schemeClr val="accent1"/>
                </a:solidFill>
                <a:latin typeface="Gill Sans Nova" panose="020B0602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Immediate gratification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16F84FF-D1EF-E49F-1966-39446B28AFD1}"/>
              </a:ext>
            </a:extLst>
          </p:cNvPr>
          <p:cNvSpPr txBox="1">
            <a:spLocks/>
          </p:cNvSpPr>
          <p:nvPr/>
        </p:nvSpPr>
        <p:spPr>
          <a:xfrm>
            <a:off x="3540012" y="2045519"/>
            <a:ext cx="2944368" cy="402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GB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2000" b="0" kern="1200" cap="all" baseline="0">
                <a:solidFill>
                  <a:schemeClr val="accent1"/>
                </a:solidFill>
                <a:latin typeface="Gill Sans Nova" panose="020B0602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Collectivism</a:t>
            </a:r>
          </a:p>
        </p:txBody>
      </p:sp>
    </p:spTree>
    <p:extLst>
      <p:ext uri="{BB962C8B-B14F-4D97-AF65-F5344CB8AC3E}">
        <p14:creationId xmlns:p14="http://schemas.microsoft.com/office/powerpoint/2010/main" val="265448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10" grpId="0" build="p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Material Deprivation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NOT having the resources available to do well in school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Linked to poverty </a:t>
            </a:r>
          </a:p>
          <a:p>
            <a:pPr marL="342900" indent="-342900" rtl="0">
              <a:buFontTx/>
              <a:buChar char="-"/>
            </a:pPr>
            <a:r>
              <a:rPr lang="en-GB" dirty="0"/>
              <a:t>Practical rather than cultural </a:t>
            </a:r>
          </a:p>
        </p:txBody>
      </p:sp>
    </p:spTree>
    <p:extLst>
      <p:ext uri="{BB962C8B-B14F-4D97-AF65-F5344CB8AC3E}">
        <p14:creationId xmlns:p14="http://schemas.microsoft.com/office/powerpoint/2010/main" val="3051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1F7D92-9E5B-BDD8-10AD-503848F4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1259840" cy="310896"/>
          </a:xfrm>
        </p:spPr>
        <p:txBody>
          <a:bodyPr/>
          <a:lstStyle/>
          <a:p>
            <a:pPr rtl="0"/>
            <a:r>
              <a:rPr lang="en-GB" dirty="0"/>
              <a:t>Class (external)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FF4FA-D383-BD51-BFA4-694E41FE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dirty="0"/>
              <a:t>Material Deprivation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C48E8-A3FA-F782-42D8-59DBAD74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6</a:t>
            </a:fld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2FD757-494C-6A3A-2875-B3E3B07D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119" y="975198"/>
            <a:ext cx="3578833" cy="676656"/>
          </a:xfrm>
        </p:spPr>
        <p:txBody>
          <a:bodyPr>
            <a:normAutofit fontScale="90000"/>
          </a:bodyPr>
          <a:lstStyle/>
          <a:p>
            <a:r>
              <a:rPr lang="en-GB" dirty="0"/>
              <a:t>Housing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C7875D-32C0-5DED-99D8-897AD0400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536" y="1994754"/>
            <a:ext cx="4658000" cy="3877056"/>
          </a:xfrm>
        </p:spPr>
        <p:txBody>
          <a:bodyPr>
            <a:normAutofit/>
          </a:bodyPr>
          <a:lstStyle/>
          <a:p>
            <a:r>
              <a:rPr lang="en-GB" dirty="0"/>
              <a:t>Shared Room - interrupted sleep</a:t>
            </a:r>
          </a:p>
          <a:p>
            <a:r>
              <a:rPr lang="en-GB" dirty="0"/>
              <a:t>Homework/ Revision in shared space (kitchen) – interrupted homework</a:t>
            </a:r>
          </a:p>
          <a:p>
            <a:r>
              <a:rPr lang="en-GB" dirty="0"/>
              <a:t>Damaged/ unsafe housing (e.g., leaking roof)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E97F6CC-ABD0-4CCC-2A75-1BCD9A438711}"/>
              </a:ext>
            </a:extLst>
          </p:cNvPr>
          <p:cNvSpPr txBox="1">
            <a:spLocks/>
          </p:cNvSpPr>
          <p:nvPr/>
        </p:nvSpPr>
        <p:spPr>
          <a:xfrm>
            <a:off x="6288506" y="1777624"/>
            <a:ext cx="5232932" cy="40013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GB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GB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WC children have lower intakes of energy/ vitamins/ minerals – </a:t>
            </a:r>
            <a:r>
              <a:rPr lang="en-US" b="1" dirty="0"/>
              <a:t>Howard</a:t>
            </a:r>
            <a:endParaRPr lang="en-US" dirty="0"/>
          </a:p>
          <a:p>
            <a:r>
              <a:rPr lang="en-US" dirty="0"/>
              <a:t>Poor nutrition affects health -&gt; weakens child immune system -&gt; results in more health problems -&gt; results in more absences from school</a:t>
            </a:r>
          </a:p>
          <a:p>
            <a:r>
              <a:rPr lang="en-US" b="1" dirty="0"/>
              <a:t>22.5% children on FSM</a:t>
            </a:r>
            <a:r>
              <a:rPr lang="en-US" dirty="0"/>
              <a:t> (2021)</a:t>
            </a:r>
            <a:endParaRPr lang="en-US" b="1" dirty="0"/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7F83C19E-83B6-0E07-4DB1-550741C9E56B}"/>
              </a:ext>
            </a:extLst>
          </p:cNvPr>
          <p:cNvSpPr txBox="1">
            <a:spLocks/>
          </p:cNvSpPr>
          <p:nvPr/>
        </p:nvSpPr>
        <p:spPr>
          <a:xfrm>
            <a:off x="6523348" y="654678"/>
            <a:ext cx="4998092" cy="11229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Nutrition + Health</a:t>
            </a:r>
          </a:p>
        </p:txBody>
      </p:sp>
    </p:spTree>
    <p:extLst>
      <p:ext uri="{BB962C8B-B14F-4D97-AF65-F5344CB8AC3E}">
        <p14:creationId xmlns:p14="http://schemas.microsoft.com/office/powerpoint/2010/main" val="299014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1F7D92-9E5B-BDD8-10AD-503848F4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1259840" cy="310896"/>
          </a:xfrm>
        </p:spPr>
        <p:txBody>
          <a:bodyPr/>
          <a:lstStyle/>
          <a:p>
            <a:pPr rtl="0"/>
            <a:r>
              <a:rPr lang="en-GB" dirty="0"/>
              <a:t>Class (external)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FF4FA-D383-BD51-BFA4-694E41FE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dirty="0"/>
              <a:t>Material Deprivation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C48E8-A3FA-F782-42D8-59DBAD74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8FB4751-880F-D840-AAA9-3A15815CC996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2FD757-494C-6A3A-2875-B3E3B07DA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Cost of Education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C7875D-32C0-5DED-99D8-897AD0400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No/ limited access to computers (harder to homework)</a:t>
            </a:r>
          </a:p>
          <a:p>
            <a:r>
              <a:rPr lang="en-US" dirty="0"/>
              <a:t>Uncomfortable uniform (hand me down/ grown out)</a:t>
            </a:r>
          </a:p>
          <a:p>
            <a:r>
              <a:rPr lang="en-US" b="1" dirty="0"/>
              <a:t>Ridge</a:t>
            </a:r>
            <a:r>
              <a:rPr lang="en-US" dirty="0"/>
              <a:t> - Need to get a part-time job to contribute to household (less time to do school-work)</a:t>
            </a:r>
          </a:p>
          <a:p>
            <a:r>
              <a:rPr lang="en-US" b="1" dirty="0"/>
              <a:t>Tanner</a:t>
            </a:r>
            <a:r>
              <a:rPr lang="en-US" dirty="0"/>
              <a:t> – cost of transport/ books/ computers/ uniforms/ equipment + field trips -&gt; heavy burden on WC families (hidden cost of education)</a:t>
            </a:r>
          </a:p>
          <a:p>
            <a:r>
              <a:rPr lang="en-US" b="1" dirty="0"/>
              <a:t>Flaherty</a:t>
            </a:r>
            <a:r>
              <a:rPr lang="en-US" dirty="0"/>
              <a:t> – stigma attached to FSM prevents some from taking entitlements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569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GB" dirty="0"/>
              <a:t>Cultural Capital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lnSpcReduction="10000"/>
          </a:bodyPr>
          <a:lstStyle>
            <a:defPPr>
              <a:defRPr lang="en-GB"/>
            </a:defPPr>
          </a:lstStyle>
          <a:p>
            <a:pPr rtl="0"/>
            <a:r>
              <a:rPr lang="en-GB" b="1" dirty="0"/>
              <a:t>BORDIEU</a:t>
            </a:r>
          </a:p>
          <a:p>
            <a:pPr rtl="0"/>
            <a:r>
              <a:rPr lang="en-GB" b="1" dirty="0"/>
              <a:t>- Superior norms and values, skills and knowledge held by Middle Class given MC students an advantage</a:t>
            </a:r>
          </a:p>
        </p:txBody>
      </p:sp>
    </p:spTree>
    <p:extLst>
      <p:ext uri="{BB962C8B-B14F-4D97-AF65-F5344CB8AC3E}">
        <p14:creationId xmlns:p14="http://schemas.microsoft.com/office/powerpoint/2010/main" val="695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502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/>
              <a:t>BECKER - LABELLING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9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1347109"/>
            <a:ext cx="10515600" cy="5009241"/>
          </a:xfrm>
        </p:spPr>
        <p:txBody>
          <a:bodyPr>
            <a:normAutofit/>
          </a:bodyPr>
          <a:lstStyle/>
          <a:p>
            <a:r>
              <a:rPr lang="en-GB" dirty="0"/>
              <a:t>Teachers form opinion based on if the student fits the ‘IDEAL PUPIL’ </a:t>
            </a:r>
          </a:p>
          <a:p>
            <a:r>
              <a:rPr lang="en-GB" dirty="0"/>
              <a:t>Label impacts how teacher treats students -&gt; teacher would NOT motivate students who do not fit the ‘ideal pupil’</a:t>
            </a:r>
          </a:p>
          <a:p>
            <a:r>
              <a:rPr lang="en-GB" dirty="0"/>
              <a:t>Teacher more likely to help ‘ideal pupil’/ spend more time with them/ encourage them more/ help more/ set extra work</a:t>
            </a:r>
          </a:p>
          <a:p>
            <a:r>
              <a:rPr lang="en-GB" dirty="0"/>
              <a:t>Labelling leads to SELF-FULFILLING prophecy 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Focuses on negative labels – some labels may be true creating a stereotype</a:t>
            </a:r>
          </a:p>
          <a:p>
            <a:r>
              <a:rPr lang="en-GB" dirty="0">
                <a:solidFill>
                  <a:srgbClr val="FF0000"/>
                </a:solidFill>
              </a:rPr>
              <a:t>Teacher training</a:t>
            </a:r>
          </a:p>
          <a:p>
            <a:r>
              <a:rPr lang="en-GB" dirty="0">
                <a:solidFill>
                  <a:srgbClr val="FF0000"/>
                </a:solidFill>
              </a:rPr>
              <a:t>Too much importance to ‘teacher agency’ (autonomous power of teachers to influence and affect pupils)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67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SELF-FULFILLING PROPHECY - Becker </a:t>
            </a:r>
          </a:p>
        </p:txBody>
      </p:sp>
      <p:sp>
        <p:nvSpPr>
          <p:cNvPr id="40" name="Content Placeholder 28">
            <a:extLst>
              <a:ext uri="{FF2B5EF4-FFF2-40B4-BE49-F238E27FC236}">
                <a16:creationId xmlns:a16="http://schemas.microsoft.com/office/drawing/2014/main" id="{DA2C1685-839D-BB46-B1E8-A38664748DC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657182" y="2094811"/>
            <a:ext cx="9087018" cy="1061570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GB" sz="2800" dirty="0"/>
              <a:t>When a pupil takes on the label that they have been given by the school/ teacher + act accordingly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182" y="3185639"/>
            <a:ext cx="8763167" cy="26213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Students given a positive label -&gt; more motivated to work hard and improve their grades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Labelled as trouble-maker (given negative label) -&gt; acts as troublemaker 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More likely to label  WC as bad students (cultural and material deprivation)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04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19100"/>
            <a:ext cx="11430000" cy="5772150"/>
          </a:xfrm>
        </p:spPr>
        <p:txBody>
          <a:bodyPr rtlCol="0"/>
          <a:lstStyle/>
          <a:p>
            <a:pPr algn="ctr" rtl="0"/>
            <a:r>
              <a:rPr lang="en-GB" sz="4800" dirty="0"/>
              <a:t>Rosenthal + Jacobson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038350"/>
            <a:ext cx="9377573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high expectations improves behaviour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Field Experiment on teacher labelling impact on pupils (Self-fulfilling prophecy)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Fake IQ tests given to students (primary school)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Random 20% students identified as bright ‘</a:t>
            </a:r>
            <a:r>
              <a:rPr lang="en-GB" sz="2400" dirty="0" err="1"/>
              <a:t>spurters</a:t>
            </a:r>
            <a:r>
              <a:rPr lang="en-GB" sz="2400" dirty="0"/>
              <a:t>’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2400" dirty="0"/>
              <a:t>Teachers treated ‘</a:t>
            </a:r>
            <a:r>
              <a:rPr lang="en-GB" sz="2400" dirty="0" err="1"/>
              <a:t>spurters</a:t>
            </a:r>
            <a:r>
              <a:rPr lang="en-GB" sz="2400" dirty="0"/>
              <a:t>’ differently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4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34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hoto of plant next to a couch">
            <a:extLst>
              <a:ext uri="{FF2B5EF4-FFF2-40B4-BE49-F238E27FC236}">
                <a16:creationId xmlns:a16="http://schemas.microsoft.com/office/drawing/2014/main" id="{E02808E2-CED6-4042-B4A7-74D40168F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EF02964-6708-42E7-9841-A3E40E24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19100"/>
            <a:ext cx="11430000" cy="5772150"/>
          </a:xfrm>
        </p:spPr>
        <p:txBody>
          <a:bodyPr rtlCol="0"/>
          <a:lstStyle/>
          <a:p>
            <a:pPr algn="ctr" rtl="0"/>
            <a:r>
              <a:rPr lang="en-GB" sz="4800" dirty="0"/>
              <a:t>Fuller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B68F-CCA9-4C91-85AC-597D8C51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37" y="2038350"/>
            <a:ext cx="9377573" cy="373380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Research WC black girls in a London comprehensive school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Labelled as low-achievers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Their response to negative labelling was to study harder to prove teachers wrong 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Girls did NOT seek approval from teachers/ rely on their own efforts + gave no concern over school routines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negative labels do NOT always lead to failure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r>
              <a:rPr lang="en-GB" sz="3600" dirty="0"/>
              <a:t>AGAINST SELF-FULFILLING PROPHECY</a:t>
            </a:r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2400" dirty="0"/>
          </a:p>
          <a:p>
            <a:pPr marL="571500" indent="-571500" algn="ctr" rtl="0">
              <a:lnSpc>
                <a:spcPct val="100000"/>
              </a:lnSpc>
              <a:buFontTx/>
              <a:buChar char="-"/>
            </a:pPr>
            <a:endParaRPr lang="en-GB" sz="4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AD4D1-035C-4B0B-8CCF-210BA5D5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7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Streaming – Gillborn and </a:t>
            </a:r>
            <a:r>
              <a:rPr lang="en-GB" dirty="0" err="1"/>
              <a:t>Youdell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13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795528" y="1728109"/>
            <a:ext cx="10515600" cy="5009241"/>
          </a:xfrm>
        </p:spPr>
        <p:txBody>
          <a:bodyPr>
            <a:normAutofit/>
          </a:bodyPr>
          <a:lstStyle/>
          <a:p>
            <a:r>
              <a:rPr lang="en-GB" dirty="0"/>
              <a:t>Streaming = placing students in groups according to ability across all subjects </a:t>
            </a:r>
          </a:p>
          <a:p>
            <a:r>
              <a:rPr lang="en-GB" dirty="0"/>
              <a:t>G+Y - Teachers labelled working-class students as unintelligent -&gt; placed in lower streams + sets</a:t>
            </a:r>
          </a:p>
          <a:p>
            <a:endParaRPr lang="en-GB" dirty="0"/>
          </a:p>
          <a:p>
            <a:r>
              <a:rPr lang="en-GB" dirty="0"/>
              <a:t>Setting – placing students in groups according to ability in individual subjects</a:t>
            </a:r>
          </a:p>
          <a:p>
            <a:pPr lvl="1"/>
            <a:r>
              <a:rPr lang="en-GB" dirty="0"/>
              <a:t>E.g., top set for English + Middle set for English</a:t>
            </a:r>
          </a:p>
        </p:txBody>
      </p:sp>
    </p:spTree>
    <p:extLst>
      <p:ext uri="{BB962C8B-B14F-4D97-AF65-F5344CB8AC3E}">
        <p14:creationId xmlns:p14="http://schemas.microsoft.com/office/powerpoint/2010/main" val="22392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Ball – ‘Beachside comprehensive’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14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1088136" y="1612900"/>
            <a:ext cx="10515600" cy="474345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Investigate why WC pupils underperform in secondary school - PARTICIPANT OBSERVATION</a:t>
            </a:r>
          </a:p>
          <a:p>
            <a:r>
              <a:rPr lang="en-GB" dirty="0"/>
              <a:t>Two groups of students – banded/ streamed by ability VS mixed-ability classes</a:t>
            </a:r>
          </a:p>
          <a:p>
            <a:r>
              <a:rPr lang="en-GB" dirty="0"/>
              <a:t>Banded = well-intentioned</a:t>
            </a:r>
          </a:p>
          <a:p>
            <a:r>
              <a:rPr lang="en-GB" dirty="0"/>
              <a:t>Concern among teachers in mixed-ability classes – brightest pupils held back/ weakest pupils left behind (focused on middle ability pupils) (educational triage)</a:t>
            </a:r>
          </a:p>
          <a:p>
            <a:r>
              <a:rPr lang="en-GB" dirty="0"/>
              <a:t>NEGATIVE IMPACT ON WC PUPILS</a:t>
            </a:r>
          </a:p>
          <a:p>
            <a:r>
              <a:rPr lang="en-GB" dirty="0"/>
              <a:t>WC pupils gravitated towards lower bands + became increasingly disinterest in education + ‘ANTI-SCHOOL’</a:t>
            </a:r>
          </a:p>
          <a:p>
            <a:r>
              <a:rPr lang="en-GB" dirty="0"/>
              <a:t>Net effect = WC children left school with fewer qualifications -&gt; reproduce class inequality (unintentionally) </a:t>
            </a:r>
          </a:p>
          <a:p>
            <a:r>
              <a:rPr lang="en-GB" dirty="0"/>
              <a:t>Downward mobility – attempts at differentiation damage WC pupils’ education + life opportunities </a:t>
            </a:r>
          </a:p>
          <a:p>
            <a:r>
              <a:rPr lang="en-GB" dirty="0"/>
              <a:t>Setting + streaming creates stereotypical behaviour -&gt; best behaved at top/ worst behaved at bottom</a:t>
            </a:r>
          </a:p>
        </p:txBody>
      </p:sp>
    </p:spTree>
    <p:extLst>
      <p:ext uri="{BB962C8B-B14F-4D97-AF65-F5344CB8AC3E}">
        <p14:creationId xmlns:p14="http://schemas.microsoft.com/office/powerpoint/2010/main" val="189323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00288"/>
            <a:ext cx="10058400" cy="565265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Hargreaves – Pupil Subcultures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032280DC-AEF9-204E-A92B-A433E91E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182" y="2065553"/>
            <a:ext cx="8763167" cy="374146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Boys in lower streams = triple failures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Failed 11+ exam (sats)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Placed into lower streams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Labelled as ‘worthless louts’ </a:t>
            </a:r>
          </a:p>
          <a:p>
            <a:pPr marL="285750" indent="-285750" rtl="0">
              <a:lnSpc>
                <a:spcPct val="100000"/>
              </a:lnSpc>
              <a:buFontTx/>
              <a:buChar char="-"/>
            </a:pPr>
            <a:r>
              <a:rPr lang="en-GB" sz="2800" dirty="0"/>
              <a:t>Boys’ solution = form a group which provided status to those who flouted school rules (anti-school subculture)</a:t>
            </a:r>
          </a:p>
          <a:p>
            <a:pPr marL="742950" lvl="1" indent="-285750">
              <a:lnSpc>
                <a:spcPct val="100000"/>
              </a:lnSpc>
              <a:buFontTx/>
              <a:buChar char="-"/>
            </a:pPr>
            <a:r>
              <a:rPr lang="en-GB" sz="3000" dirty="0"/>
              <a:t>Guaranteed educational failure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5D3B1-302E-4611-8FB6-958884D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n-GB" smtClean="0"/>
              <a:pPr rtl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2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AF33-346B-BA43-CB67-61AFBC42C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707029"/>
            <a:ext cx="10515600" cy="640080"/>
          </a:xfrm>
        </p:spPr>
        <p:txBody>
          <a:bodyPr>
            <a:normAutofit/>
          </a:bodyPr>
          <a:lstStyle/>
          <a:p>
            <a:r>
              <a:rPr lang="en-GB" dirty="0"/>
              <a:t>Pupil Identities - Archer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0175A-3DB9-A400-5225-ED3A26BD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16</a:t>
            </a:fld>
            <a:endParaRPr lang="en-GB" noProof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C0512AD-CCCB-69A5-C01F-F8733893B844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588264" y="1347109"/>
            <a:ext cx="11015472" cy="500924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WC pupils invest in ‘</a:t>
            </a:r>
            <a:r>
              <a:rPr lang="en-GB" dirty="0" err="1"/>
              <a:t>nike</a:t>
            </a:r>
            <a:r>
              <a:rPr lang="en-GB" dirty="0"/>
              <a:t>’ identities -&gt; self-exclusion from education </a:t>
            </a:r>
          </a:p>
          <a:p>
            <a:r>
              <a:rPr lang="en-GB" dirty="0"/>
              <a:t>group interviews with year 10/11 WC students</a:t>
            </a:r>
          </a:p>
          <a:p>
            <a:r>
              <a:rPr lang="en-GB" dirty="0"/>
              <a:t>Students constructed identities based upon wearing branded sportswear</a:t>
            </a:r>
          </a:p>
          <a:p>
            <a:r>
              <a:rPr lang="en-GB" dirty="0"/>
              <a:t>WC = </a:t>
            </a:r>
            <a:r>
              <a:rPr lang="en-GB" dirty="0" err="1"/>
              <a:t>nike</a:t>
            </a:r>
            <a:r>
              <a:rPr lang="en-GB" dirty="0"/>
              <a:t> VS MC = Gucci </a:t>
            </a:r>
          </a:p>
          <a:p>
            <a:r>
              <a:rPr lang="en-GB" dirty="0"/>
              <a:t>WC gained symbolic capital (status) from clothing -&gt; MC pupils/ teacher viewed as tasteless</a:t>
            </a:r>
          </a:p>
          <a:p>
            <a:r>
              <a:rPr lang="en-GB" dirty="0"/>
              <a:t>Not being able to afford ‘</a:t>
            </a:r>
            <a:r>
              <a:rPr lang="en-GB" dirty="0" err="1"/>
              <a:t>nike</a:t>
            </a:r>
            <a:r>
              <a:rPr lang="en-GB" dirty="0"/>
              <a:t>’ identity = mocked for wearing lesser brands</a:t>
            </a:r>
          </a:p>
          <a:p>
            <a:r>
              <a:rPr lang="en-GB" dirty="0"/>
              <a:t>clash with teachers over wearing trainers/ makeup/ jewellery -&gt; further marginalised</a:t>
            </a:r>
          </a:p>
          <a:p>
            <a:r>
              <a:rPr lang="en-GB" dirty="0"/>
              <a:t>Staff feared that WC pupils were drawn into illegal economic activities out of pressure – students aware of </a:t>
            </a:r>
            <a:r>
              <a:rPr lang="en-GB" dirty="0" err="1"/>
              <a:t>finiancial</a:t>
            </a:r>
            <a:r>
              <a:rPr lang="en-GB" dirty="0"/>
              <a:t> pressure/ knew of ‘shady activities’ that could help them </a:t>
            </a:r>
          </a:p>
          <a:p>
            <a:r>
              <a:rPr lang="en-GB" dirty="0"/>
              <a:t>Knew university would mean their lifestyle is limited/ decided it's not for them (try less in education)</a:t>
            </a:r>
          </a:p>
          <a:p>
            <a:r>
              <a:rPr lang="en-GB" dirty="0"/>
              <a:t>WC see education as undesirable –</a:t>
            </a:r>
          </a:p>
          <a:p>
            <a:r>
              <a:rPr lang="en-GB" dirty="0"/>
              <a:t>Symbolic violence -&gt; using symbolic capital (status) in negative way -&gt; demonstrating superiority through values/ beliefs </a:t>
            </a:r>
          </a:p>
          <a:p>
            <a:pPr lvl="1"/>
            <a:r>
              <a:rPr lang="en-GB" dirty="0"/>
              <a:t>Schools impose symbolic violence against students with ‘</a:t>
            </a:r>
            <a:r>
              <a:rPr lang="en-GB" dirty="0" err="1"/>
              <a:t>nike</a:t>
            </a:r>
            <a:r>
              <a:rPr lang="en-GB" dirty="0"/>
              <a:t>’ identities/ hyper-heterosexual feminine behaviour (suggest education is not for them)</a:t>
            </a:r>
          </a:p>
        </p:txBody>
      </p:sp>
    </p:spTree>
    <p:extLst>
      <p:ext uri="{BB962C8B-B14F-4D97-AF65-F5344CB8AC3E}">
        <p14:creationId xmlns:p14="http://schemas.microsoft.com/office/powerpoint/2010/main" val="314201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250</TotalTime>
  <Words>1185</Words>
  <Application>Microsoft Office PowerPoint</Application>
  <PresentationFormat>Widescreen</PresentationFormat>
  <Paragraphs>152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Courier New</vt:lpstr>
      <vt:lpstr>Gill Sans Nova</vt:lpstr>
      <vt:lpstr>Rockwell</vt:lpstr>
      <vt:lpstr>Rockwell Condensed</vt:lpstr>
      <vt:lpstr>Wingdings</vt:lpstr>
      <vt:lpstr>Wood Type</vt:lpstr>
      <vt:lpstr>Class Differences REVISION</vt:lpstr>
      <vt:lpstr>Cultural deprivation</vt:lpstr>
      <vt:lpstr>BERNSTEIN – ‘speech codes’</vt:lpstr>
      <vt:lpstr>Sugarman – barriers to achievement</vt:lpstr>
      <vt:lpstr>Material Deprivation</vt:lpstr>
      <vt:lpstr>Housing</vt:lpstr>
      <vt:lpstr>Cost of Education</vt:lpstr>
      <vt:lpstr>Cultural Capital</vt:lpstr>
      <vt:lpstr>BECKER - LABELLING</vt:lpstr>
      <vt:lpstr>SELF-FULFILLING PROPHECY - Becker </vt:lpstr>
      <vt:lpstr>Rosenthal + Jacobson</vt:lpstr>
      <vt:lpstr>Fuller</vt:lpstr>
      <vt:lpstr>Streaming – Gillborn and Youdell</vt:lpstr>
      <vt:lpstr>Ball – ‘Beachside comprehensive’</vt:lpstr>
      <vt:lpstr>Hargreaves – Pupil Subcultures</vt:lpstr>
      <vt:lpstr>Pupil Identities - Archer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17LookL</dc:creator>
  <cp:lastModifiedBy>17LookL</cp:lastModifiedBy>
  <cp:revision>1</cp:revision>
  <dcterms:created xsi:type="dcterms:W3CDTF">2024-09-02T15:24:33Z</dcterms:created>
  <dcterms:modified xsi:type="dcterms:W3CDTF">2024-09-02T19:34:57Z</dcterms:modified>
</cp:coreProperties>
</file>