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72" r:id="rId2"/>
    <p:sldId id="273" r:id="rId3"/>
    <p:sldId id="288" r:id="rId4"/>
    <p:sldId id="297" r:id="rId5"/>
    <p:sldId id="281" r:id="rId6"/>
    <p:sldId id="263" r:id="rId7"/>
    <p:sldId id="285" r:id="rId8"/>
    <p:sldId id="286" r:id="rId9"/>
    <p:sldId id="287" r:id="rId10"/>
    <p:sldId id="261" r:id="rId11"/>
    <p:sldId id="289" r:id="rId12"/>
    <p:sldId id="290" r:id="rId13"/>
    <p:sldId id="293" r:id="rId14"/>
    <p:sldId id="292" r:id="rId15"/>
    <p:sldId id="291" r:id="rId16"/>
    <p:sldId id="294" r:id="rId17"/>
    <p:sldId id="284" r:id="rId18"/>
    <p:sldId id="295" r:id="rId19"/>
    <p:sldId id="296" r:id="rId20"/>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8B7"/>
    <a:srgbClr val="A09D79"/>
    <a:srgbClr val="AD5C4D"/>
    <a:srgbClr val="543E35"/>
    <a:srgbClr val="637700"/>
    <a:srgbClr val="FFF4ED"/>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C9E1BB-031B-4B08-AFAF-23C62CA469AA}" v="513" dt="2024-07-31T07:41:17.912"/>
  </p1510:revLst>
</p1510:revInfo>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4830"/>
  </p:normalViewPr>
  <p:slideViewPr>
    <p:cSldViewPr snapToGrid="0">
      <p:cViewPr varScale="1">
        <p:scale>
          <a:sx n="63" d="100"/>
          <a:sy n="63" d="100"/>
        </p:scale>
        <p:origin x="820" y="56"/>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Look" userId="5d272b35331f4213" providerId="LiveId" clId="{EAC9E1BB-031B-4B08-AFAF-23C62CA469AA}"/>
    <pc:docChg chg="undo custSel addSld delSld modSld">
      <pc:chgData name="Lucy Look" userId="5d272b35331f4213" providerId="LiveId" clId="{EAC9E1BB-031B-4B08-AFAF-23C62CA469AA}" dt="2024-07-31T07:41:21.807" v="538" actId="1076"/>
      <pc:docMkLst>
        <pc:docMk/>
      </pc:docMkLst>
      <pc:sldChg chg="addSp delSp modSp mod modAnim">
        <pc:chgData name="Lucy Look" userId="5d272b35331f4213" providerId="LiveId" clId="{EAC9E1BB-031B-4B08-AFAF-23C62CA469AA}" dt="2024-07-31T07:41:21.807" v="538" actId="1076"/>
        <pc:sldMkLst>
          <pc:docMk/>
          <pc:sldMk cId="1699088621" sldId="261"/>
        </pc:sldMkLst>
        <pc:spChg chg="mod">
          <ac:chgData name="Lucy Look" userId="5d272b35331f4213" providerId="LiveId" clId="{EAC9E1BB-031B-4B08-AFAF-23C62CA469AA}" dt="2024-07-31T07:20:16.945" v="294" actId="14100"/>
          <ac:spMkLst>
            <pc:docMk/>
            <pc:sldMk cId="1699088621" sldId="261"/>
            <ac:spMk id="5" creationId="{623087F1-0A22-4E04-6B3F-B1DDA246A111}"/>
          </ac:spMkLst>
        </pc:spChg>
        <pc:spChg chg="mod">
          <ac:chgData name="Lucy Look" userId="5d272b35331f4213" providerId="LiveId" clId="{EAC9E1BB-031B-4B08-AFAF-23C62CA469AA}" dt="2024-07-31T07:41:17.912" v="537" actId="5793"/>
          <ac:spMkLst>
            <pc:docMk/>
            <pc:sldMk cId="1699088621" sldId="261"/>
            <ac:spMk id="6" creationId="{4B348E6C-D038-C369-ED4D-EB8090E52E7C}"/>
          </ac:spMkLst>
        </pc:spChg>
        <pc:spChg chg="mod">
          <ac:chgData name="Lucy Look" userId="5d272b35331f4213" providerId="LiveId" clId="{EAC9E1BB-031B-4B08-AFAF-23C62CA469AA}" dt="2024-07-31T07:20:26.370" v="315" actId="20577"/>
          <ac:spMkLst>
            <pc:docMk/>
            <pc:sldMk cId="1699088621" sldId="261"/>
            <ac:spMk id="7" creationId="{8FD92B98-444C-00D2-3246-91E7E1BFB673}"/>
          </ac:spMkLst>
        </pc:spChg>
        <pc:picChg chg="add del mod">
          <ac:chgData name="Lucy Look" userId="5d272b35331f4213" providerId="LiveId" clId="{EAC9E1BB-031B-4B08-AFAF-23C62CA469AA}" dt="2024-07-31T07:40:40.367" v="530" actId="478"/>
          <ac:picMkLst>
            <pc:docMk/>
            <pc:sldMk cId="1699088621" sldId="261"/>
            <ac:picMk id="10" creationId="{DDFEF3E1-BA0D-B6B7-0C58-2BDEFDE783A2}"/>
          </ac:picMkLst>
        </pc:picChg>
        <pc:picChg chg="add mod">
          <ac:chgData name="Lucy Look" userId="5d272b35331f4213" providerId="LiveId" clId="{EAC9E1BB-031B-4B08-AFAF-23C62CA469AA}" dt="2024-07-31T07:41:21.807" v="538" actId="1076"/>
          <ac:picMkLst>
            <pc:docMk/>
            <pc:sldMk cId="1699088621" sldId="261"/>
            <ac:picMk id="11" creationId="{7CBEC54B-EF29-9B6D-6BE3-1DFF7C855888}"/>
          </ac:picMkLst>
        </pc:picChg>
      </pc:sldChg>
      <pc:sldChg chg="modSp mod">
        <pc:chgData name="Lucy Look" userId="5d272b35331f4213" providerId="LiveId" clId="{EAC9E1BB-031B-4B08-AFAF-23C62CA469AA}" dt="2024-07-31T07:16:58.110" v="110" actId="14100"/>
        <pc:sldMkLst>
          <pc:docMk/>
          <pc:sldMk cId="1096717490" sldId="263"/>
        </pc:sldMkLst>
        <pc:spChg chg="mod">
          <ac:chgData name="Lucy Look" userId="5d272b35331f4213" providerId="LiveId" clId="{EAC9E1BB-031B-4B08-AFAF-23C62CA469AA}" dt="2024-07-31T07:16:58.110" v="110" actId="14100"/>
          <ac:spMkLst>
            <pc:docMk/>
            <pc:sldMk cId="1096717490" sldId="263"/>
            <ac:spMk id="2" creationId="{E9350B43-2FC6-DBFA-2920-C8265C1C6A48}"/>
          </ac:spMkLst>
        </pc:spChg>
        <pc:spChg chg="mod">
          <ac:chgData name="Lucy Look" userId="5d272b35331f4213" providerId="LiveId" clId="{EAC9E1BB-031B-4B08-AFAF-23C62CA469AA}" dt="2024-07-31T07:15:55.301" v="87" actId="20577"/>
          <ac:spMkLst>
            <pc:docMk/>
            <pc:sldMk cId="1096717490" sldId="263"/>
            <ac:spMk id="3" creationId="{B1EFDBE1-8C88-4D39-6BA3-537373DFA091}"/>
          </ac:spMkLst>
        </pc:spChg>
        <pc:spChg chg="mod">
          <ac:chgData name="Lucy Look" userId="5d272b35331f4213" providerId="LiveId" clId="{EAC9E1BB-031B-4B08-AFAF-23C62CA469AA}" dt="2024-07-30T19:13:48.327" v="2" actId="20577"/>
          <ac:spMkLst>
            <pc:docMk/>
            <pc:sldMk cId="1096717490" sldId="263"/>
            <ac:spMk id="14" creationId="{F5768EFB-B317-47EA-C969-D365EB136882}"/>
          </ac:spMkLst>
        </pc:spChg>
      </pc:sldChg>
      <pc:sldChg chg="modAnim">
        <pc:chgData name="Lucy Look" userId="5d272b35331f4213" providerId="LiveId" clId="{EAC9E1BB-031B-4B08-AFAF-23C62CA469AA}" dt="2024-07-30T19:13:38.731" v="1"/>
        <pc:sldMkLst>
          <pc:docMk/>
          <pc:sldMk cId="2577936335" sldId="281"/>
        </pc:sldMkLst>
      </pc:sldChg>
      <pc:sldChg chg="del">
        <pc:chgData name="Lucy Look" userId="5d272b35331f4213" providerId="LiveId" clId="{EAC9E1BB-031B-4B08-AFAF-23C62CA469AA}" dt="2024-07-30T20:02:55.957" v="13" actId="47"/>
        <pc:sldMkLst>
          <pc:docMk/>
          <pc:sldMk cId="1164941242" sldId="282"/>
        </pc:sldMkLst>
      </pc:sldChg>
      <pc:sldChg chg="modSp mod modAnim">
        <pc:chgData name="Lucy Look" userId="5d272b35331f4213" providerId="LiveId" clId="{EAC9E1BB-031B-4B08-AFAF-23C62CA469AA}" dt="2024-07-31T07:17:26.382" v="163" actId="14100"/>
        <pc:sldMkLst>
          <pc:docMk/>
          <pc:sldMk cId="1468974715" sldId="285"/>
        </pc:sldMkLst>
        <pc:spChg chg="mod">
          <ac:chgData name="Lucy Look" userId="5d272b35331f4213" providerId="LiveId" clId="{EAC9E1BB-031B-4B08-AFAF-23C62CA469AA}" dt="2024-07-31T07:17:26.382" v="163" actId="14100"/>
          <ac:spMkLst>
            <pc:docMk/>
            <pc:sldMk cId="1468974715" sldId="285"/>
            <ac:spMk id="2" creationId="{B21F7D92-9E5B-BDD8-10AD-503848F42DED}"/>
          </ac:spMkLst>
        </pc:spChg>
        <pc:spChg chg="mod">
          <ac:chgData name="Lucy Look" userId="5d272b35331f4213" providerId="LiveId" clId="{EAC9E1BB-031B-4B08-AFAF-23C62CA469AA}" dt="2024-07-31T07:17:11.452" v="145" actId="20577"/>
          <ac:spMkLst>
            <pc:docMk/>
            <pc:sldMk cId="1468974715" sldId="285"/>
            <ac:spMk id="3" creationId="{352FF4FA-D383-BD51-BFA4-694E41FE951D}"/>
          </ac:spMkLst>
        </pc:spChg>
      </pc:sldChg>
      <pc:sldChg chg="modSp mod modAnim">
        <pc:chgData name="Lucy Look" userId="5d272b35331f4213" providerId="LiveId" clId="{EAC9E1BB-031B-4B08-AFAF-23C62CA469AA}" dt="2024-07-31T07:17:54.992" v="208" actId="20577"/>
        <pc:sldMkLst>
          <pc:docMk/>
          <pc:sldMk cId="3992380985" sldId="286"/>
        </pc:sldMkLst>
        <pc:spChg chg="mod">
          <ac:chgData name="Lucy Look" userId="5d272b35331f4213" providerId="LiveId" clId="{EAC9E1BB-031B-4B08-AFAF-23C62CA469AA}" dt="2024-07-31T07:17:46.094" v="187" actId="14100"/>
          <ac:spMkLst>
            <pc:docMk/>
            <pc:sldMk cId="3992380985" sldId="286"/>
            <ac:spMk id="2" creationId="{B21F7D92-9E5B-BDD8-10AD-503848F42DED}"/>
          </ac:spMkLst>
        </pc:spChg>
        <pc:spChg chg="mod">
          <ac:chgData name="Lucy Look" userId="5d272b35331f4213" providerId="LiveId" clId="{EAC9E1BB-031B-4B08-AFAF-23C62CA469AA}" dt="2024-07-31T07:17:54.992" v="208" actId="20577"/>
          <ac:spMkLst>
            <pc:docMk/>
            <pc:sldMk cId="3992380985" sldId="286"/>
            <ac:spMk id="3" creationId="{352FF4FA-D383-BD51-BFA4-694E41FE951D}"/>
          </ac:spMkLst>
        </pc:spChg>
        <pc:spChg chg="mod">
          <ac:chgData name="Lucy Look" userId="5d272b35331f4213" providerId="LiveId" clId="{EAC9E1BB-031B-4B08-AFAF-23C62CA469AA}" dt="2024-07-30T20:03:46.276" v="23" actId="255"/>
          <ac:spMkLst>
            <pc:docMk/>
            <pc:sldMk cId="3992380985" sldId="286"/>
            <ac:spMk id="5" creationId="{332FD757-494C-6A3A-2875-B3E3B07DAB7F}"/>
          </ac:spMkLst>
        </pc:spChg>
      </pc:sldChg>
      <pc:sldChg chg="modSp mod modAnim">
        <pc:chgData name="Lucy Look" userId="5d272b35331f4213" providerId="LiveId" clId="{EAC9E1BB-031B-4B08-AFAF-23C62CA469AA}" dt="2024-07-31T07:19:54.602" v="272" actId="14100"/>
        <pc:sldMkLst>
          <pc:docMk/>
          <pc:sldMk cId="2654480137" sldId="287"/>
        </pc:sldMkLst>
        <pc:spChg chg="mod">
          <ac:chgData name="Lucy Look" userId="5d272b35331f4213" providerId="LiveId" clId="{EAC9E1BB-031B-4B08-AFAF-23C62CA469AA}" dt="2024-07-31T07:19:54.602" v="272" actId="14100"/>
          <ac:spMkLst>
            <pc:docMk/>
            <pc:sldMk cId="2654480137" sldId="287"/>
            <ac:spMk id="6" creationId="{6EE2CC2B-8B45-3FE1-C04C-98D0A9D773A3}"/>
          </ac:spMkLst>
        </pc:spChg>
        <pc:spChg chg="mod">
          <ac:chgData name="Lucy Look" userId="5d272b35331f4213" providerId="LiveId" clId="{EAC9E1BB-031B-4B08-AFAF-23C62CA469AA}" dt="2024-07-31T07:19:14.574" v="251" actId="20577"/>
          <ac:spMkLst>
            <pc:docMk/>
            <pc:sldMk cId="2654480137" sldId="287"/>
            <ac:spMk id="7" creationId="{F907A6B4-7ED4-C1B6-5EA2-633C039C833A}"/>
          </ac:spMkLst>
        </pc:spChg>
        <pc:spChg chg="mod">
          <ac:chgData name="Lucy Look" userId="5d272b35331f4213" providerId="LiveId" clId="{EAC9E1BB-031B-4B08-AFAF-23C62CA469AA}" dt="2024-07-30T19:14:32.064" v="8" actId="1076"/>
          <ac:spMkLst>
            <pc:docMk/>
            <pc:sldMk cId="2654480137" sldId="287"/>
            <ac:spMk id="16" creationId="{2F3997C1-433C-EB96-FA67-1F08C0DB7241}"/>
          </ac:spMkLst>
        </pc:spChg>
      </pc:sldChg>
      <pc:sldChg chg="modAnim">
        <pc:chgData name="Lucy Look" userId="5d272b35331f4213" providerId="LiveId" clId="{EAC9E1BB-031B-4B08-AFAF-23C62CA469AA}" dt="2024-07-30T19:13:34.952" v="0"/>
        <pc:sldMkLst>
          <pc:docMk/>
          <pc:sldMk cId="3094335710" sldId="288"/>
        </pc:sldMkLst>
      </pc:sldChg>
      <pc:sldChg chg="modAnim">
        <pc:chgData name="Lucy Look" userId="5d272b35331f4213" providerId="LiveId" clId="{EAC9E1BB-031B-4B08-AFAF-23C62CA469AA}" dt="2024-07-30T20:32:25.267" v="26"/>
        <pc:sldMkLst>
          <pc:docMk/>
          <pc:sldMk cId="30516138" sldId="289"/>
        </pc:sldMkLst>
      </pc:sldChg>
      <pc:sldChg chg="modSp mod modAnim">
        <pc:chgData name="Lucy Look" userId="5d272b35331f4213" providerId="LiveId" clId="{EAC9E1BB-031B-4B08-AFAF-23C62CA469AA}" dt="2024-07-31T07:20:51.145" v="365" actId="20577"/>
        <pc:sldMkLst>
          <pc:docMk/>
          <pc:sldMk cId="2990142331" sldId="290"/>
        </pc:sldMkLst>
        <pc:spChg chg="mod">
          <ac:chgData name="Lucy Look" userId="5d272b35331f4213" providerId="LiveId" clId="{EAC9E1BB-031B-4B08-AFAF-23C62CA469AA}" dt="2024-07-31T07:20:41.729" v="337" actId="14100"/>
          <ac:spMkLst>
            <pc:docMk/>
            <pc:sldMk cId="2990142331" sldId="290"/>
            <ac:spMk id="2" creationId="{B21F7D92-9E5B-BDD8-10AD-503848F42DED}"/>
          </ac:spMkLst>
        </pc:spChg>
        <pc:spChg chg="mod">
          <ac:chgData name="Lucy Look" userId="5d272b35331f4213" providerId="LiveId" clId="{EAC9E1BB-031B-4B08-AFAF-23C62CA469AA}" dt="2024-07-31T07:20:51.145" v="365" actId="20577"/>
          <ac:spMkLst>
            <pc:docMk/>
            <pc:sldMk cId="2990142331" sldId="290"/>
            <ac:spMk id="3" creationId="{352FF4FA-D383-BD51-BFA4-694E41FE951D}"/>
          </ac:spMkLst>
        </pc:spChg>
      </pc:sldChg>
      <pc:sldChg chg="modSp mod modAnim">
        <pc:chgData name="Lucy Look" userId="5d272b35331f4213" providerId="LiveId" clId="{EAC9E1BB-031B-4B08-AFAF-23C62CA469AA}" dt="2024-07-31T07:23:17.393" v="468" actId="14100"/>
        <pc:sldMkLst>
          <pc:docMk/>
          <pc:sldMk cId="3071079025" sldId="291"/>
        </pc:sldMkLst>
        <pc:spChg chg="mod">
          <ac:chgData name="Lucy Look" userId="5d272b35331f4213" providerId="LiveId" clId="{EAC9E1BB-031B-4B08-AFAF-23C62CA469AA}" dt="2024-07-31T07:23:17.393" v="468" actId="14100"/>
          <ac:spMkLst>
            <pc:docMk/>
            <pc:sldMk cId="3071079025" sldId="291"/>
            <ac:spMk id="2" creationId="{B21F7D92-9E5B-BDD8-10AD-503848F42DED}"/>
          </ac:spMkLst>
        </pc:spChg>
        <pc:spChg chg="mod">
          <ac:chgData name="Lucy Look" userId="5d272b35331f4213" providerId="LiveId" clId="{EAC9E1BB-031B-4B08-AFAF-23C62CA469AA}" dt="2024-07-31T07:23:02.072" v="443" actId="20577"/>
          <ac:spMkLst>
            <pc:docMk/>
            <pc:sldMk cId="3071079025" sldId="291"/>
            <ac:spMk id="3" creationId="{352FF4FA-D383-BD51-BFA4-694E41FE951D}"/>
          </ac:spMkLst>
        </pc:spChg>
      </pc:sldChg>
      <pc:sldChg chg="modAnim">
        <pc:chgData name="Lucy Look" userId="5d272b35331f4213" providerId="LiveId" clId="{EAC9E1BB-031B-4B08-AFAF-23C62CA469AA}" dt="2024-07-30T20:32:42.760" v="30"/>
        <pc:sldMkLst>
          <pc:docMk/>
          <pc:sldMk cId="6957894" sldId="292"/>
        </pc:sldMkLst>
      </pc:sldChg>
      <pc:sldChg chg="modSp mod modAnim">
        <pc:chgData name="Lucy Look" userId="5d272b35331f4213" providerId="LiveId" clId="{EAC9E1BB-031B-4B08-AFAF-23C62CA469AA}" dt="2024-07-31T07:22:45.909" v="418" actId="20577"/>
        <pc:sldMkLst>
          <pc:docMk/>
          <pc:sldMk cId="3895694971" sldId="293"/>
        </pc:sldMkLst>
        <pc:spChg chg="mod">
          <ac:chgData name="Lucy Look" userId="5d272b35331f4213" providerId="LiveId" clId="{EAC9E1BB-031B-4B08-AFAF-23C62CA469AA}" dt="2024-07-31T07:21:07.175" v="386" actId="14100"/>
          <ac:spMkLst>
            <pc:docMk/>
            <pc:sldMk cId="3895694971" sldId="293"/>
            <ac:spMk id="2" creationId="{B21F7D92-9E5B-BDD8-10AD-503848F42DED}"/>
          </ac:spMkLst>
        </pc:spChg>
        <pc:spChg chg="mod">
          <ac:chgData name="Lucy Look" userId="5d272b35331f4213" providerId="LiveId" clId="{EAC9E1BB-031B-4B08-AFAF-23C62CA469AA}" dt="2024-07-31T07:22:45.909" v="418" actId="20577"/>
          <ac:spMkLst>
            <pc:docMk/>
            <pc:sldMk cId="3895694971" sldId="293"/>
            <ac:spMk id="3" creationId="{352FF4FA-D383-BD51-BFA4-694E41FE951D}"/>
          </ac:spMkLst>
        </pc:spChg>
      </pc:sldChg>
      <pc:sldChg chg="modSp mod modAnim">
        <pc:chgData name="Lucy Look" userId="5d272b35331f4213" providerId="LiveId" clId="{EAC9E1BB-031B-4B08-AFAF-23C62CA469AA}" dt="2024-07-31T07:23:45.710" v="527" actId="20577"/>
        <pc:sldMkLst>
          <pc:docMk/>
          <pc:sldMk cId="1311984135" sldId="294"/>
        </pc:sldMkLst>
        <pc:spChg chg="mod">
          <ac:chgData name="Lucy Look" userId="5d272b35331f4213" providerId="LiveId" clId="{EAC9E1BB-031B-4B08-AFAF-23C62CA469AA}" dt="2024-07-31T07:23:34.493" v="499" actId="14100"/>
          <ac:spMkLst>
            <pc:docMk/>
            <pc:sldMk cId="1311984135" sldId="294"/>
            <ac:spMk id="5" creationId="{623087F1-0A22-4E04-6B3F-B1DDA246A111}"/>
          </ac:spMkLst>
        </pc:spChg>
        <pc:spChg chg="mod">
          <ac:chgData name="Lucy Look" userId="5d272b35331f4213" providerId="LiveId" clId="{EAC9E1BB-031B-4B08-AFAF-23C62CA469AA}" dt="2024-07-31T07:23:45.710" v="527" actId="20577"/>
          <ac:spMkLst>
            <pc:docMk/>
            <pc:sldMk cId="1311984135" sldId="294"/>
            <ac:spMk id="7" creationId="{8FD92B98-444C-00D2-3246-91E7E1BFB673}"/>
          </ac:spMkLst>
        </pc:spChg>
      </pc:sldChg>
      <pc:sldChg chg="addSp delSp modSp new mod">
        <pc:chgData name="Lucy Look" userId="5d272b35331f4213" providerId="LiveId" clId="{EAC9E1BB-031B-4B08-AFAF-23C62CA469AA}" dt="2024-07-30T20:38:51.945" v="38" actId="1076"/>
        <pc:sldMkLst>
          <pc:docMk/>
          <pc:sldMk cId="286619238" sldId="297"/>
        </pc:sldMkLst>
        <pc:spChg chg="del">
          <ac:chgData name="Lucy Look" userId="5d272b35331f4213" providerId="LiveId" clId="{EAC9E1BB-031B-4B08-AFAF-23C62CA469AA}" dt="2024-07-30T20:38:36.475" v="34" actId="478"/>
          <ac:spMkLst>
            <pc:docMk/>
            <pc:sldMk cId="286619238" sldId="297"/>
            <ac:spMk id="2" creationId="{D05E9F2C-EFA2-8827-B22E-3D8EC2E05CAA}"/>
          </ac:spMkLst>
        </pc:spChg>
        <pc:picChg chg="add mod">
          <ac:chgData name="Lucy Look" userId="5d272b35331f4213" providerId="LiveId" clId="{EAC9E1BB-031B-4B08-AFAF-23C62CA469AA}" dt="2024-07-30T20:38:51.945" v="38" actId="1076"/>
          <ac:picMkLst>
            <pc:docMk/>
            <pc:sldMk cId="286619238" sldId="297"/>
            <ac:picMk id="7" creationId="{C9216B58-4F46-9271-4EE2-6A55DDC894C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FD913024-4032-4B4F-8680-09D5E08EDB6E}" type="datetimeFigureOut">
              <a:rPr lang="en-GB" smtClean="0"/>
              <a:t>30/07/2024</a:t>
            </a:fld>
            <a:endParaRPr lang="en-GB"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49E357A0-8177-46BC-BFCE-19D99E3453CC}" type="slidenum">
              <a:rPr lang="en-GB" smtClean="0"/>
              <a:t>‹#›</a:t>
            </a:fld>
            <a:endParaRPr lang="en-GB"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F2AE225E-43E0-7047-8ADB-DD9EBB41B4D0}" type="datetimeFigureOut">
              <a:rPr lang="en-GB" noProof="0" smtClean="0"/>
              <a:t>30/07/2024</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7C366290-4595-5745-A50F-D5EC13BAC604}" type="slidenum">
              <a:rPr lang="en-GB" noProof="0" smtClean="0"/>
              <a:t>‹#›</a:t>
            </a:fld>
            <a:endParaRPr lang="en-GB"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a:t>
            </a:fld>
            <a:endParaRPr lang="en-GB"/>
          </a:p>
        </p:txBody>
      </p:sp>
    </p:spTree>
    <p:extLst>
      <p:ext uri="{BB962C8B-B14F-4D97-AF65-F5344CB8AC3E}">
        <p14:creationId xmlns:p14="http://schemas.microsoft.com/office/powerpoint/2010/main" val="3149589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7C366290-4595-5745-A50F-D5EC13BAC604}" type="slidenum">
              <a:rPr lang="en-GB" smtClean="0"/>
              <a:t>2</a:t>
            </a:fld>
            <a:endParaRPr lang="en-GB" dirty="0"/>
          </a:p>
        </p:txBody>
      </p:sp>
    </p:spTree>
    <p:extLst>
      <p:ext uri="{BB962C8B-B14F-4D97-AF65-F5344CB8AC3E}">
        <p14:creationId xmlns:p14="http://schemas.microsoft.com/office/powerpoint/2010/main" val="2915729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3</a:t>
            </a:fld>
            <a:endParaRPr lang="en-GB"/>
          </a:p>
        </p:txBody>
      </p:sp>
    </p:spTree>
    <p:extLst>
      <p:ext uri="{BB962C8B-B14F-4D97-AF65-F5344CB8AC3E}">
        <p14:creationId xmlns:p14="http://schemas.microsoft.com/office/powerpoint/2010/main" val="391299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5</a:t>
            </a:fld>
            <a:endParaRPr lang="en-GB"/>
          </a:p>
        </p:txBody>
      </p:sp>
    </p:spTree>
    <p:extLst>
      <p:ext uri="{BB962C8B-B14F-4D97-AF65-F5344CB8AC3E}">
        <p14:creationId xmlns:p14="http://schemas.microsoft.com/office/powerpoint/2010/main" val="17985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6</a:t>
            </a:fld>
            <a:endParaRPr lang="en-GB"/>
          </a:p>
        </p:txBody>
      </p:sp>
    </p:spTree>
    <p:extLst>
      <p:ext uri="{BB962C8B-B14F-4D97-AF65-F5344CB8AC3E}">
        <p14:creationId xmlns:p14="http://schemas.microsoft.com/office/powerpoint/2010/main" val="2180573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10</a:t>
            </a:fld>
            <a:endParaRPr lang="en-GB"/>
          </a:p>
        </p:txBody>
      </p:sp>
    </p:spTree>
    <p:extLst>
      <p:ext uri="{BB962C8B-B14F-4D97-AF65-F5344CB8AC3E}">
        <p14:creationId xmlns:p14="http://schemas.microsoft.com/office/powerpoint/2010/main" val="1234680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11</a:t>
            </a:fld>
            <a:endParaRPr lang="en-GB"/>
          </a:p>
        </p:txBody>
      </p:sp>
    </p:spTree>
    <p:extLst>
      <p:ext uri="{BB962C8B-B14F-4D97-AF65-F5344CB8AC3E}">
        <p14:creationId xmlns:p14="http://schemas.microsoft.com/office/powerpoint/2010/main" val="2116145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14</a:t>
            </a:fld>
            <a:endParaRPr lang="en-GB"/>
          </a:p>
        </p:txBody>
      </p:sp>
    </p:spTree>
    <p:extLst>
      <p:ext uri="{BB962C8B-B14F-4D97-AF65-F5344CB8AC3E}">
        <p14:creationId xmlns:p14="http://schemas.microsoft.com/office/powerpoint/2010/main" val="1804127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16</a:t>
            </a:fld>
            <a:endParaRPr lang="en-GB"/>
          </a:p>
        </p:txBody>
      </p:sp>
    </p:spTree>
    <p:extLst>
      <p:ext uri="{BB962C8B-B14F-4D97-AF65-F5344CB8AC3E}">
        <p14:creationId xmlns:p14="http://schemas.microsoft.com/office/powerpoint/2010/main" val="3760790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18</a:t>
            </a:fld>
            <a:endParaRPr lang="en-GB"/>
          </a:p>
        </p:txBody>
      </p:sp>
    </p:spTree>
    <p:extLst>
      <p:ext uri="{BB962C8B-B14F-4D97-AF65-F5344CB8AC3E}">
        <p14:creationId xmlns:p14="http://schemas.microsoft.com/office/powerpoint/2010/main" val="1520851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19</a:t>
            </a:fld>
            <a:endParaRPr lang="en-GB"/>
          </a:p>
        </p:txBody>
      </p:sp>
    </p:spTree>
    <p:extLst>
      <p:ext uri="{BB962C8B-B14F-4D97-AF65-F5344CB8AC3E}">
        <p14:creationId xmlns:p14="http://schemas.microsoft.com/office/powerpoint/2010/main" val="909799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rtlCol="0" anchor="b"/>
          <a:lstStyle>
            <a:lvl1pPr algn="ctr">
              <a:defRPr lang="en-GB" sz="6000"/>
            </a:lvl1pPr>
          </a:lstStyle>
          <a:p>
            <a:pPr rtl="0"/>
            <a:r>
              <a:rPr lang="en-GB"/>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en-GB" sz="2400">
                <a:solidFill>
                  <a:schemeClr val="tx2"/>
                </a:solidFill>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rtlCol="0"/>
          <a:lstStyle>
            <a:lvl1pPr algn="ctr">
              <a:defRPr lang="en-GB">
                <a:solidFill>
                  <a:schemeClr val="accent1"/>
                </a:solidFill>
              </a:defRPr>
            </a:lvl1pPr>
          </a:lstStyle>
          <a:p>
            <a:pPr rtl="0"/>
            <a:r>
              <a:rPr lang="en-GB"/>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rtlCol="0"/>
          <a:lstStyle>
            <a:lvl1pPr marL="0" indent="0" algn="r">
              <a:buNone/>
              <a:defRPr lang="en-GB" sz="2400" cap="all" baseline="0"/>
            </a:lvl1pPr>
            <a:lvl2pPr marL="457200" indent="0" algn="r">
              <a:buNone/>
              <a:defRPr lang="en-GB" sz="1800">
                <a:latin typeface="+mj-lt"/>
              </a:defRPr>
            </a:lvl2pPr>
            <a:lvl3pPr marL="914400" indent="0" algn="r">
              <a:buNone/>
              <a:defRPr lang="en-GB"/>
            </a:lvl3pPr>
            <a:lvl4pPr marL="1371600" indent="0" algn="r">
              <a:buNone/>
              <a:defRPr lang="en-GB"/>
            </a:lvl4pPr>
            <a:lvl5pPr marL="1828800" indent="0" algn="r">
              <a:buNone/>
              <a:defRPr lang="en-GB"/>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rtlCol="0" anchor="b"/>
          <a:lstStyle>
            <a:lvl1pPr>
              <a:defRPr lang="en-GB" sz="4800"/>
            </a:lvl1pPr>
          </a:lstStyle>
          <a:p>
            <a:pPr rtl="0"/>
            <a:r>
              <a:rPr lang="en-GB"/>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en-GB" sz="18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rtlCol="0" anchor="ctr">
            <a:noAutofit/>
          </a:bodyPr>
          <a:lstStyle>
            <a:lvl1pPr marL="0" indent="0" algn="ctr">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US"/>
              <a:t>Click icon to add picture</a:t>
            </a:r>
            <a:endParaRPr lang="en-GB"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rtlCol="0" anchor="b"/>
          <a:lstStyle>
            <a:lvl1pPr>
              <a:defRPr lang="en-GB" sz="6000">
                <a:solidFill>
                  <a:schemeClr val="accent1"/>
                </a:solidFill>
              </a:defRPr>
            </a:lvl1pPr>
          </a:lstStyle>
          <a:p>
            <a:pPr rtl="0"/>
            <a:r>
              <a:rPr lang="en-GB"/>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rtlCol="0"/>
          <a:lstStyle>
            <a:lvl1pPr marL="0" indent="0">
              <a:buNone/>
              <a:defRPr lang="en-GB" sz="2400">
                <a:solidFill>
                  <a:schemeClr val="accent1"/>
                </a:solidFill>
              </a:defRPr>
            </a:lvl1pPr>
            <a:lvl2pPr marL="457200" indent="0">
              <a:buNone/>
              <a:defRPr lang="en-GB" sz="2000">
                <a:solidFill>
                  <a:schemeClr val="tx1">
                    <a:tint val="75000"/>
                  </a:schemeClr>
                </a:solidFill>
              </a:defRPr>
            </a:lvl2pPr>
            <a:lvl3pPr marL="914400" indent="0">
              <a:buNone/>
              <a:defRPr lang="en-GB" sz="1800">
                <a:solidFill>
                  <a:schemeClr val="tx1">
                    <a:tint val="75000"/>
                  </a:schemeClr>
                </a:solidFill>
              </a:defRPr>
            </a:lvl3pPr>
            <a:lvl4pPr marL="1371600" indent="0">
              <a:buNone/>
              <a:defRPr lang="en-GB" sz="1600">
                <a:solidFill>
                  <a:schemeClr val="tx1">
                    <a:tint val="75000"/>
                  </a:schemeClr>
                </a:solidFill>
              </a:defRPr>
            </a:lvl4pPr>
            <a:lvl5pPr marL="1828800" indent="0">
              <a:buNone/>
              <a:defRPr lang="en-GB" sz="1600">
                <a:solidFill>
                  <a:schemeClr val="tx1">
                    <a:tint val="75000"/>
                  </a:schemeClr>
                </a:solidFill>
              </a:defRPr>
            </a:lvl5pPr>
            <a:lvl6pPr marL="2286000" indent="0">
              <a:buNone/>
              <a:defRPr lang="en-GB" sz="1600">
                <a:solidFill>
                  <a:schemeClr val="tx1">
                    <a:tint val="75000"/>
                  </a:schemeClr>
                </a:solidFill>
              </a:defRPr>
            </a:lvl6pPr>
            <a:lvl7pPr marL="2743200" indent="0">
              <a:buNone/>
              <a:defRPr lang="en-GB" sz="1600">
                <a:solidFill>
                  <a:schemeClr val="tx1">
                    <a:tint val="75000"/>
                  </a:schemeClr>
                </a:solidFill>
              </a:defRPr>
            </a:lvl7pPr>
            <a:lvl8pPr marL="3200400" indent="0">
              <a:buNone/>
              <a:defRPr lang="en-GB" sz="1600">
                <a:solidFill>
                  <a:schemeClr val="tx1">
                    <a:tint val="75000"/>
                  </a:schemeClr>
                </a:solidFill>
              </a:defRPr>
            </a:lvl8pPr>
            <a:lvl9pPr marL="3657600" indent="0">
              <a:buNone/>
              <a:defRPr lang="en-GB" sz="1600">
                <a:solidFill>
                  <a:schemeClr val="tx1">
                    <a:tint val="75000"/>
                  </a:schemeClr>
                </a:solidFill>
              </a:defRPr>
            </a:lvl9pPr>
          </a:lstStyle>
          <a:p>
            <a:pPr lvl="0" rt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rtlCol="0">
            <a:normAutofit/>
          </a:bodyPr>
          <a:lstStyle>
            <a:lvl1pPr marL="0" indent="0" algn="ctr">
              <a:lnSpc>
                <a:spcPct val="100000"/>
              </a:lnSpc>
              <a:spcBef>
                <a:spcPts val="0"/>
              </a:spcBef>
              <a:buNone/>
              <a:defRPr lang="en-GB" sz="2400"/>
            </a:lvl1pPr>
          </a:lstStyle>
          <a:p>
            <a:pPr lvl="0" rt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rtlCol="0"/>
          <a:lstStyle>
            <a:lvl1pPr algn="ctr">
              <a:defRPr lang="en-GB" sz="2400" cap="all" baseline="0">
                <a:latin typeface="Gill Sans Nova" panose="020B0602020104020203" pitchFamily="34" charset="0"/>
              </a:defRPr>
            </a:lvl1pPr>
          </a:lstStyle>
          <a:p>
            <a:pPr rtl="0"/>
            <a:r>
              <a:rPr lang="en-US"/>
              <a:t>Click to edit Master title style</a:t>
            </a:r>
            <a:endParaRPr lang="en-GB"/>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en-GB">
                <a:solidFill>
                  <a:schemeClr val="accent1"/>
                </a:solidFill>
              </a:defRPr>
            </a:lvl1pPr>
          </a:lstStyle>
          <a:p>
            <a:pPr rtl="0"/>
            <a:r>
              <a:rPr lang="en-GB"/>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en-GB">
                <a:solidFill>
                  <a:schemeClr val="accent1"/>
                </a:solidFill>
              </a:defRPr>
            </a:lvl1pPr>
          </a:lstStyle>
          <a:p>
            <a:pPr rtl="0"/>
            <a:r>
              <a:rPr lang="en-GB"/>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en-GB">
                <a:solidFill>
                  <a:schemeClr val="accent1"/>
                </a:solidFill>
              </a:defRPr>
            </a:lvl1pPr>
          </a:lstStyle>
          <a:p>
            <a:pPr rtl="0"/>
            <a:fld id="{58FB4751-880F-D840-AAA9-3A15815CC996}" type="slidenum">
              <a:rPr lang="en-GB" smtClean="0"/>
              <a:pPr/>
              <a:t>‹#›</a:t>
            </a:fld>
            <a:endParaRPr lang="en-GB"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rtlCol="0" anchor="b">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rtlCol="0" anchor="b">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rtlCol="0"/>
          <a:lstStyle>
            <a:lvl1pPr>
              <a:defRPr lang="en-GB" sz="4800">
                <a:solidFill>
                  <a:schemeClr val="accent1"/>
                </a:solidFill>
              </a:defRPr>
            </a:lvl1pPr>
          </a:lstStyle>
          <a:p>
            <a:pPr rtl="0"/>
            <a:r>
              <a:rPr lang="en-GB"/>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en-GB">
                <a:solidFill>
                  <a:schemeClr val="accent1"/>
                </a:solidFill>
              </a:defRPr>
            </a:lvl1pPr>
          </a:lstStyle>
          <a:p>
            <a:pPr rtl="0"/>
            <a:r>
              <a:rPr lang="en-GB"/>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en-GB">
                <a:solidFill>
                  <a:schemeClr val="accent1"/>
                </a:solidFill>
              </a:defRPr>
            </a:lvl1pPr>
          </a:lstStyle>
          <a:p>
            <a:pPr rtl="0"/>
            <a:r>
              <a:rPr lang="en-GB"/>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en-GB">
                <a:solidFill>
                  <a:schemeClr val="accent1"/>
                </a:solidFill>
              </a:defRPr>
            </a:lvl1pPr>
          </a:lstStyle>
          <a:p>
            <a:pPr rtl="0"/>
            <a:fld id="{58FB4751-880F-D840-AAA9-3A15815CC996}" type="slidenum">
              <a:rPr lang="en-GB" smtClean="0"/>
              <a:pPr/>
              <a:t>‹#›</a:t>
            </a:fld>
            <a:endParaRPr lang="en-GB"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rtlCol="0"/>
          <a:lstStyle>
            <a:lvl1pPr>
              <a:defRPr lang="en-GB" sz="4800">
                <a:solidFill>
                  <a:schemeClr val="accent1"/>
                </a:solidFill>
              </a:defRPr>
            </a:lvl1pPr>
          </a:lstStyle>
          <a:p>
            <a:pPr rtl="0"/>
            <a:r>
              <a:rPr lang="en-GB"/>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en-GB" sz="18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rtlCol="0" anchor="ctr">
            <a:noAutofit/>
          </a:bodyPr>
          <a:lstStyle>
            <a:lvl1pPr marL="0" indent="0" algn="ctr">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US"/>
              <a:t>Click icon to add picture</a:t>
            </a:r>
            <a:endParaRPr lang="en-GB"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rtlCol="0" anchor="b"/>
          <a:lstStyle>
            <a:lvl1pPr algn="ctr">
              <a:defRPr lang="en-GB" sz="6000"/>
            </a:lvl1pPr>
          </a:lstStyle>
          <a:p>
            <a:pPr rtl="0"/>
            <a:r>
              <a:rPr lang="en-GB"/>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en-GB" sz="2400">
                <a:solidFill>
                  <a:schemeClr val="tx2"/>
                </a:solidFill>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rtlCol="0"/>
          <a:lstStyle>
            <a:defPPr>
              <a:defRPr lang="en-GB"/>
            </a:defPPr>
          </a:lstStyle>
          <a:p>
            <a:pPr rtl="0"/>
            <a:r>
              <a:rPr lang="en-GB"/>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rtlCol="0" anchor="b"/>
          <a:lstStyle>
            <a:lvl1pPr>
              <a:defRPr lang="en-GB" sz="3200"/>
            </a:lvl1pPr>
          </a:lstStyle>
          <a:p>
            <a:pPr rtl="0"/>
            <a:r>
              <a:rPr lang="en-GB"/>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rtlCol="0"/>
          <a:lstStyle>
            <a:lvl1pPr>
              <a:defRPr lang="en-GB" sz="3200"/>
            </a:lvl1pPr>
            <a:lvl2pPr>
              <a:defRPr lang="en-GB" sz="2800"/>
            </a:lvl2pPr>
            <a:lvl3pPr>
              <a:defRPr lang="en-GB" sz="2400"/>
            </a:lvl3pPr>
            <a:lvl4pPr>
              <a:defRPr lang="en-GB" sz="2000"/>
            </a:lvl4pPr>
            <a:lvl5pPr>
              <a:defRPr lang="en-GB" sz="2000"/>
            </a:lvl5pPr>
            <a:lvl6pPr>
              <a:defRPr lang="en-GB" sz="2000"/>
            </a:lvl6pPr>
            <a:lvl7pPr>
              <a:defRPr lang="en-GB" sz="2000"/>
            </a:lvl7pPr>
            <a:lvl8pPr>
              <a:defRPr lang="en-GB" sz="2000"/>
            </a:lvl8pPr>
            <a:lvl9pPr>
              <a:defRPr lang="en-GB" sz="20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en-GB"/>
            </a:def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lang="en-GB" sz="1400">
                <a:solidFill>
                  <a:schemeClr val="tx1"/>
                </a:solidFill>
              </a:defRPr>
            </a:lvl1pPr>
          </a:lstStyle>
          <a:p>
            <a:pPr rtl="0"/>
            <a:r>
              <a:rPr lang="en-GB"/>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lang="en-GB" sz="1400">
                <a:solidFill>
                  <a:schemeClr val="tx1"/>
                </a:solidFill>
              </a:defRPr>
            </a:lvl1pPr>
          </a:lstStyle>
          <a:p>
            <a:pPr rtl="0"/>
            <a:r>
              <a:rPr lang="en-GB"/>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lang="en-GB" sz="1400">
                <a:solidFill>
                  <a:schemeClr val="tx1"/>
                </a:solidFill>
              </a:defRPr>
            </a:lvl1pPr>
          </a:lstStyle>
          <a:p>
            <a:pPr rtl="0"/>
            <a:fld id="{58FB4751-880F-D840-AAA9-3A15815CC996}" type="slidenum">
              <a:rPr lang="en-GB" smtClean="0"/>
              <a:pPr/>
              <a:t>‹#›</a:t>
            </a:fld>
            <a:endParaRPr lang="en-GB"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lang="en-GB"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GB"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p:txBody>
          <a:bodyPr rtlCol="0"/>
          <a:lstStyle>
            <a:defPPr>
              <a:defRPr lang="en-GB"/>
            </a:defPPr>
          </a:lstStyle>
          <a:p>
            <a:pPr rtl="0"/>
            <a:r>
              <a:rPr lang="en-GB" dirty="0"/>
              <a:t>Class (external)</a:t>
            </a:r>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p:txBody>
          <a:bodyPr rtlCol="0"/>
          <a:lstStyle>
            <a:defPPr>
              <a:defRPr lang="en-GB"/>
            </a:defPPr>
          </a:lstStyle>
          <a:p>
            <a:pPr rtl="0"/>
            <a:r>
              <a:rPr lang="en-GB" dirty="0"/>
              <a:t>Education</a:t>
            </a:r>
          </a:p>
        </p:txBody>
      </p:sp>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p:txBody>
          <a:bodyPr rtlCol="0"/>
          <a:lstStyle>
            <a:defPPr>
              <a:defRPr lang="en-GB"/>
            </a:defPPr>
          </a:lstStyle>
          <a:p>
            <a:pPr rtl="0"/>
            <a:r>
              <a:rPr lang="en-GB" dirty="0"/>
              <a:t>Key content</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1"/>
            <p:extLst>
              <p:ext uri="{D42A27DB-BD31-4B8C-83A1-F6EECF244321}">
                <p14:modId xmlns:p14="http://schemas.microsoft.com/office/powerpoint/2010/main" val="686042461"/>
              </p:ext>
            </p:extLst>
          </p:nvPr>
        </p:nvGraphicFramePr>
        <p:xfrm>
          <a:off x="7791450" y="1171074"/>
          <a:ext cx="4177030" cy="4837827"/>
        </p:xfrm>
        <a:graphic>
          <a:graphicData uri="http://schemas.openxmlformats.org/drawingml/2006/table">
            <a:tbl>
              <a:tblPr firstRow="1" bandRow="1"/>
              <a:tblGrid>
                <a:gridCol w="4177030">
                  <a:extLst>
                    <a:ext uri="{9D8B030D-6E8A-4147-A177-3AD203B41FA5}">
                      <a16:colId xmlns:a16="http://schemas.microsoft.com/office/drawing/2014/main" val="1563570424"/>
                    </a:ext>
                  </a:extLst>
                </a:gridCol>
              </a:tblGrid>
              <a:tr h="754545">
                <a:tc>
                  <a:txBody>
                    <a:bodyPr/>
                    <a:lstStyle>
                      <a:defPPr>
                        <a:defRPr lang="en-GB"/>
                      </a:defPPr>
                    </a:lstStyle>
                    <a:p>
                      <a:pPr marL="0" marR="0" lvl="0" indent="0" algn="r" defTabSz="914400" rtl="0" eaLnBrk="1" fontAlgn="auto" latinLnBrk="0" hangingPunct="1">
                        <a:lnSpc>
                          <a:spcPct val="100000"/>
                        </a:lnSpc>
                        <a:spcBef>
                          <a:spcPts val="0"/>
                        </a:spcBef>
                        <a:spcAft>
                          <a:spcPts val="0"/>
                        </a:spcAft>
                        <a:buClrTx/>
                        <a:buSzTx/>
                        <a:buFontTx/>
                        <a:buNone/>
                        <a:tabLst/>
                        <a:defRPr lang="en-GB"/>
                      </a:pPr>
                      <a:endParaRPr lang="en-GB" sz="1800" dirty="0">
                        <a:latin typeface="+mj-lt"/>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1054249">
                <a:tc>
                  <a:txBody>
                    <a:bodyPr/>
                    <a:lstStyle>
                      <a:defPPr>
                        <a:defRPr lang="en-GB"/>
                      </a:defPPr>
                    </a:lstStyle>
                    <a:p>
                      <a:pPr marL="0" marR="0" lvl="0" indent="0" algn="r" defTabSz="914400" rtl="0" eaLnBrk="1" fontAlgn="auto" latinLnBrk="0" hangingPunct="1">
                        <a:lnSpc>
                          <a:spcPct val="100000"/>
                        </a:lnSpc>
                        <a:spcBef>
                          <a:spcPts val="0"/>
                        </a:spcBef>
                        <a:spcAft>
                          <a:spcPts val="0"/>
                        </a:spcAft>
                        <a:buClrTx/>
                        <a:buSzTx/>
                        <a:buFontTx/>
                        <a:buNone/>
                        <a:tabLst/>
                        <a:defRPr lang="en-GB"/>
                      </a:pPr>
                      <a:r>
                        <a:rPr lang="en-GB" sz="2400" dirty="0">
                          <a:latin typeface="+mn-lt"/>
                          <a:cs typeface="Gill Sans Light" panose="020B0302020104020203" pitchFamily="34" charset="-79"/>
                        </a:rPr>
                        <a:t>Cultural deprivation</a:t>
                      </a:r>
                    </a:p>
                    <a:p>
                      <a:pPr algn="r" rtl="0"/>
                      <a:r>
                        <a:rPr lang="en-GB" sz="1800" kern="1200" dirty="0">
                          <a:solidFill>
                            <a:schemeClr val="tx1"/>
                          </a:solidFill>
                          <a:latin typeface="+mj-lt"/>
                          <a:ea typeface="+mn-ea"/>
                          <a:cs typeface="+mn-cs"/>
                        </a:rPr>
                        <a:t>4</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1075765">
                <a:tc>
                  <a:txBody>
                    <a:bodyPr/>
                    <a:lstStyle>
                      <a:defPPr>
                        <a:defRPr lang="en-GB"/>
                      </a:defPPr>
                    </a:lstStyle>
                    <a:p>
                      <a:pPr marL="0" marR="0" lvl="0" indent="0" algn="r" defTabSz="914400" rtl="0" eaLnBrk="1" fontAlgn="auto" latinLnBrk="0" hangingPunct="1">
                        <a:lnSpc>
                          <a:spcPct val="100000"/>
                        </a:lnSpc>
                        <a:spcBef>
                          <a:spcPts val="0"/>
                        </a:spcBef>
                        <a:spcAft>
                          <a:spcPts val="0"/>
                        </a:spcAft>
                        <a:buClrTx/>
                        <a:buSzTx/>
                        <a:buFontTx/>
                        <a:buNone/>
                        <a:tabLst/>
                        <a:defRPr lang="en-GB"/>
                      </a:pPr>
                      <a:r>
                        <a:rPr lang="en-GB" sz="2400" dirty="0">
                          <a:latin typeface="+mn-lt"/>
                          <a:cs typeface="Gill Sans Light" panose="020B0302020104020203" pitchFamily="34" charset="-79"/>
                        </a:rPr>
                        <a:t>Material Deprivation</a:t>
                      </a:r>
                    </a:p>
                    <a:p>
                      <a:pPr marL="0" algn="r" defTabSz="914400" rtl="0" eaLnBrk="1" latinLnBrk="0" hangingPunct="1"/>
                      <a:r>
                        <a:rPr lang="en-GB" sz="1800" kern="1200" dirty="0">
                          <a:solidFill>
                            <a:schemeClr val="tx1"/>
                          </a:solidFill>
                          <a:latin typeface="+mj-lt"/>
                          <a:ea typeface="+mn-ea"/>
                          <a:cs typeface="+mn-cs"/>
                        </a:rPr>
                        <a:t>11</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1032734">
                <a:tc>
                  <a:txBody>
                    <a:bodyPr/>
                    <a:lstStyle>
                      <a:defPPr>
                        <a:defRPr lang="en-GB"/>
                      </a:defPPr>
                    </a:lstStyle>
                    <a:p>
                      <a:pPr marL="0" marR="0" lvl="0" indent="0" algn="r" defTabSz="914400" rtl="0" eaLnBrk="1" fontAlgn="auto" latinLnBrk="0" hangingPunct="1">
                        <a:lnSpc>
                          <a:spcPct val="100000"/>
                        </a:lnSpc>
                        <a:spcBef>
                          <a:spcPts val="0"/>
                        </a:spcBef>
                        <a:spcAft>
                          <a:spcPts val="0"/>
                        </a:spcAft>
                        <a:buClrTx/>
                        <a:buSzTx/>
                        <a:buFontTx/>
                        <a:buNone/>
                        <a:tabLst/>
                        <a:defRPr lang="en-GB"/>
                      </a:pPr>
                      <a:r>
                        <a:rPr lang="en-GB" sz="2400" dirty="0">
                          <a:latin typeface="+mn-lt"/>
                          <a:cs typeface="Gill Sans Light" panose="020B0302020104020203" pitchFamily="34" charset="-79"/>
                        </a:rPr>
                        <a:t>Cultural Capital</a:t>
                      </a:r>
                    </a:p>
                    <a:p>
                      <a:pPr marL="0" algn="r" defTabSz="914400" rtl="0" eaLnBrk="1" latinLnBrk="0" hangingPunct="1"/>
                      <a:r>
                        <a:rPr lang="en-GB" sz="1800" kern="1200" dirty="0">
                          <a:solidFill>
                            <a:schemeClr val="tx1"/>
                          </a:solidFill>
                          <a:latin typeface="+mj-lt"/>
                          <a:ea typeface="+mn-ea"/>
                          <a:cs typeface="+mn-cs"/>
                        </a:rPr>
                        <a:t>14</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920534">
                <a:tc>
                  <a:txBody>
                    <a:bodyPr/>
                    <a:lstStyle>
                      <a:defPPr>
                        <a:defRPr lang="en-GB"/>
                      </a:defPPr>
                    </a:lstStyle>
                    <a:p>
                      <a:pPr marL="0" marR="0" lvl="0" indent="0" algn="r" defTabSz="914400" rtl="0" eaLnBrk="1" fontAlgn="auto" latinLnBrk="0" hangingPunct="1">
                        <a:lnSpc>
                          <a:spcPct val="100000"/>
                        </a:lnSpc>
                        <a:spcBef>
                          <a:spcPts val="0"/>
                        </a:spcBef>
                        <a:spcAft>
                          <a:spcPts val="0"/>
                        </a:spcAft>
                        <a:buClrTx/>
                        <a:buSzTx/>
                        <a:buFontTx/>
                        <a:buNone/>
                        <a:tabLst/>
                        <a:defRPr lang="en-GB"/>
                      </a:pPr>
                      <a:endParaRPr lang="en-GB" sz="180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spTree>
    <p:extLst>
      <p:ext uri="{BB962C8B-B14F-4D97-AF65-F5344CB8AC3E}">
        <p14:creationId xmlns:p14="http://schemas.microsoft.com/office/powerpoint/2010/main" val="3474133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rtlCol="0"/>
          <a:lstStyle>
            <a:defPPr>
              <a:defRPr lang="en-GB"/>
            </a:defPPr>
          </a:lstStyle>
          <a:p>
            <a:pPr rtl="0"/>
            <a:r>
              <a:rPr lang="en-GB" dirty="0"/>
              <a:t>External factors</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rtlCol="0"/>
          <a:lstStyle>
            <a:defPPr>
              <a:defRPr lang="en-GB"/>
            </a:defPPr>
          </a:lstStyle>
          <a:p>
            <a:pPr rtl="0"/>
            <a:r>
              <a:rPr lang="en-GB" dirty="0"/>
              <a:t>Elements from outside school environment which effect educational achievement </a:t>
            </a:r>
          </a:p>
        </p:txBody>
      </p:sp>
    </p:spTree>
    <p:extLst>
      <p:ext uri="{BB962C8B-B14F-4D97-AF65-F5344CB8AC3E}">
        <p14:creationId xmlns:p14="http://schemas.microsoft.com/office/powerpoint/2010/main" val="309433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0DCFEDB-DE7C-CA22-8BDE-2DD6FF459AD9}"/>
              </a:ext>
            </a:extLst>
          </p:cNvPr>
          <p:cNvSpPr>
            <a:spLocks noGrp="1"/>
          </p:cNvSpPr>
          <p:nvPr>
            <p:ph type="subTitle" idx="1"/>
          </p:nvPr>
        </p:nvSpPr>
        <p:spPr/>
        <p:txBody>
          <a:bodyPr/>
          <a:lstStyle/>
          <a:p>
            <a:endParaRPr lang="en-GB" dirty="0"/>
          </a:p>
        </p:txBody>
      </p:sp>
      <p:pic>
        <p:nvPicPr>
          <p:cNvPr id="7" name="Picture 6">
            <a:extLst>
              <a:ext uri="{FF2B5EF4-FFF2-40B4-BE49-F238E27FC236}">
                <a16:creationId xmlns:a16="http://schemas.microsoft.com/office/drawing/2014/main" id="{C9216B58-4F46-9271-4EE2-6A55DDC894C0}"/>
              </a:ext>
            </a:extLst>
          </p:cNvPr>
          <p:cNvPicPr>
            <a:picLocks noChangeAspect="1"/>
          </p:cNvPicPr>
          <p:nvPr/>
        </p:nvPicPr>
        <p:blipFill>
          <a:blip r:embed="rId2"/>
          <a:stretch>
            <a:fillRect/>
          </a:stretch>
        </p:blipFill>
        <p:spPr>
          <a:xfrm>
            <a:off x="797560" y="76735"/>
            <a:ext cx="10596880" cy="6704530"/>
          </a:xfrm>
          <a:prstGeom prst="rect">
            <a:avLst/>
          </a:prstGeom>
        </p:spPr>
      </p:pic>
    </p:spTree>
    <p:extLst>
      <p:ext uri="{BB962C8B-B14F-4D97-AF65-F5344CB8AC3E}">
        <p14:creationId xmlns:p14="http://schemas.microsoft.com/office/powerpoint/2010/main" val="28661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rtlCol="0"/>
          <a:lstStyle>
            <a:defPPr>
              <a:defRPr lang="en-GB"/>
            </a:defPPr>
          </a:lstStyle>
          <a:p>
            <a:pPr rtl="0"/>
            <a:r>
              <a:rPr lang="en-GB" dirty="0"/>
              <a:t>Cultural deprivation</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rtlCol="0"/>
          <a:lstStyle>
            <a:defPPr>
              <a:defRPr lang="en-GB"/>
            </a:defPPr>
          </a:lstStyle>
          <a:p>
            <a:pPr rtl="0"/>
            <a:r>
              <a:rPr lang="en-GB" dirty="0"/>
              <a:t>Having inferior norms and values, skills and knowledge that make it difficult to access education.</a:t>
            </a:r>
          </a:p>
          <a:p>
            <a:pPr rtl="0"/>
            <a:r>
              <a:rPr lang="en-GB" dirty="0"/>
              <a:t>- Experienced by Working class</a:t>
            </a:r>
          </a:p>
        </p:txBody>
      </p:sp>
    </p:spTree>
    <p:extLst>
      <p:ext uri="{BB962C8B-B14F-4D97-AF65-F5344CB8AC3E}">
        <p14:creationId xmlns:p14="http://schemas.microsoft.com/office/powerpoint/2010/main" val="257793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859536" y="1319303"/>
            <a:ext cx="10515600" cy="466344"/>
          </a:xfrm>
        </p:spPr>
        <p:txBody>
          <a:bodyPr rtlCol="0"/>
          <a:lstStyle>
            <a:defPPr>
              <a:defRPr lang="en-GB"/>
            </a:defPPr>
          </a:lstStyle>
          <a:p>
            <a:pPr rtl="0"/>
            <a:r>
              <a:rPr lang="en-GB" sz="3200" dirty="0"/>
              <a:t>Restricted code - Bernstein</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2703095" y="1785647"/>
            <a:ext cx="6785809" cy="2390274"/>
          </a:xfrm>
        </p:spPr>
        <p:txBody>
          <a:bodyPr rtlCol="0">
            <a:noAutofit/>
          </a:bodyPr>
          <a:lstStyle>
            <a:defPPr>
              <a:defRPr lang="en-GB"/>
            </a:defPPr>
          </a:lstStyle>
          <a:p>
            <a:pPr marL="342900" indent="-342900" rtl="0">
              <a:buFontTx/>
              <a:buChar char="-"/>
            </a:pPr>
            <a:r>
              <a:rPr lang="en-GB" sz="4000" dirty="0"/>
              <a:t>‘</a:t>
            </a:r>
            <a:r>
              <a:rPr lang="en-GB" sz="4000" dirty="0" err="1"/>
              <a:t>innit</a:t>
            </a:r>
            <a:r>
              <a:rPr lang="en-GB" sz="4000" dirty="0"/>
              <a:t>’ </a:t>
            </a:r>
          </a:p>
          <a:p>
            <a:pPr marL="342900" indent="-342900" rtl="0">
              <a:buFontTx/>
              <a:buChar char="-"/>
            </a:pPr>
            <a:r>
              <a:rPr lang="en-GB" sz="4000" dirty="0"/>
              <a:t>‘</a:t>
            </a:r>
            <a:r>
              <a:rPr lang="en-GB" sz="4000" dirty="0" err="1"/>
              <a:t>rizz</a:t>
            </a:r>
            <a:r>
              <a:rPr lang="en-GB" sz="4000" dirty="0"/>
              <a:t>’</a:t>
            </a:r>
          </a:p>
          <a:p>
            <a:pPr marL="342900" indent="-342900" rtl="0">
              <a:buFontTx/>
              <a:buChar char="-"/>
            </a:pPr>
            <a:r>
              <a:rPr lang="en-GB" sz="4000" dirty="0"/>
              <a:t>‘low key’</a:t>
            </a:r>
          </a:p>
          <a:p>
            <a:pPr marL="342900" indent="-342900" rtl="0">
              <a:buFontTx/>
              <a:buChar char="-"/>
            </a:pPr>
            <a:r>
              <a:rPr lang="en-GB" sz="4000" dirty="0"/>
              <a:t>‘sus’</a:t>
            </a:r>
          </a:p>
          <a:p>
            <a:pPr rtl="0"/>
            <a:r>
              <a:rPr lang="en-GB" sz="4000" dirty="0"/>
              <a:t>‘Down the apples and pears’</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a:xfrm>
            <a:off x="365760" y="6464808"/>
            <a:ext cx="1412240" cy="310896"/>
          </a:xfrm>
        </p:spPr>
        <p:txBody>
          <a:bodyPr rtlCol="0"/>
          <a:lstStyle>
            <a:defPPr>
              <a:defRPr lang="en-GB"/>
            </a:defPPr>
          </a:lstStyle>
          <a:p>
            <a:pPr rtl="0"/>
            <a:r>
              <a:rPr lang="en-GB" dirty="0"/>
              <a:t>Class (external)</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rtlCol="0"/>
          <a:lstStyle>
            <a:defPPr>
              <a:defRPr lang="en-GB"/>
            </a:defPPr>
          </a:lstStyle>
          <a:p>
            <a:pPr rtl="0"/>
            <a:r>
              <a:rPr lang="en-GB" dirty="0"/>
              <a:t>Cultural deprivation</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6</a:t>
            </a:fld>
            <a:endParaRPr lang="en-GB" dirty="0"/>
          </a:p>
        </p:txBody>
      </p:sp>
    </p:spTree>
    <p:extLst>
      <p:ext uri="{BB962C8B-B14F-4D97-AF65-F5344CB8AC3E}">
        <p14:creationId xmlns:p14="http://schemas.microsoft.com/office/powerpoint/2010/main" val="109671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1F7D92-9E5B-BDD8-10AD-503848F42DED}"/>
              </a:ext>
            </a:extLst>
          </p:cNvPr>
          <p:cNvSpPr>
            <a:spLocks noGrp="1"/>
          </p:cNvSpPr>
          <p:nvPr>
            <p:ph type="dt" sz="half" idx="10"/>
          </p:nvPr>
        </p:nvSpPr>
        <p:spPr>
          <a:xfrm>
            <a:off x="365760" y="6464808"/>
            <a:ext cx="1310640" cy="310896"/>
          </a:xfrm>
        </p:spPr>
        <p:txBody>
          <a:bodyPr/>
          <a:lstStyle/>
          <a:p>
            <a:pPr rtl="0"/>
            <a:r>
              <a:rPr lang="en-GB" dirty="0"/>
              <a:t>Class (external)</a:t>
            </a:r>
          </a:p>
        </p:txBody>
      </p:sp>
      <p:sp>
        <p:nvSpPr>
          <p:cNvPr id="3" name="Footer Placeholder 2">
            <a:extLst>
              <a:ext uri="{FF2B5EF4-FFF2-40B4-BE49-F238E27FC236}">
                <a16:creationId xmlns:a16="http://schemas.microsoft.com/office/drawing/2014/main" id="{352FF4FA-D383-BD51-BFA4-694E41FE951D}"/>
              </a:ext>
            </a:extLst>
          </p:cNvPr>
          <p:cNvSpPr>
            <a:spLocks noGrp="1"/>
          </p:cNvSpPr>
          <p:nvPr>
            <p:ph type="ftr" sz="quarter" idx="11"/>
          </p:nvPr>
        </p:nvSpPr>
        <p:spPr/>
        <p:txBody>
          <a:bodyPr/>
          <a:lstStyle/>
          <a:p>
            <a:pPr rtl="0"/>
            <a:r>
              <a:rPr lang="en-GB" dirty="0"/>
              <a:t>Cultural deprivation</a:t>
            </a:r>
          </a:p>
        </p:txBody>
      </p:sp>
      <p:sp>
        <p:nvSpPr>
          <p:cNvPr id="4" name="Slide Number Placeholder 3">
            <a:extLst>
              <a:ext uri="{FF2B5EF4-FFF2-40B4-BE49-F238E27FC236}">
                <a16:creationId xmlns:a16="http://schemas.microsoft.com/office/drawing/2014/main" id="{C34C48E8-A3FA-F782-42D8-59DBAD74F9AA}"/>
              </a:ext>
            </a:extLst>
          </p:cNvPr>
          <p:cNvSpPr>
            <a:spLocks noGrp="1"/>
          </p:cNvSpPr>
          <p:nvPr>
            <p:ph type="sldNum" sz="quarter" idx="12"/>
          </p:nvPr>
        </p:nvSpPr>
        <p:spPr/>
        <p:txBody>
          <a:bodyPr/>
          <a:lstStyle/>
          <a:p>
            <a:pPr rtl="0"/>
            <a:fld id="{58FB4751-880F-D840-AAA9-3A15815CC996}" type="slidenum">
              <a:rPr lang="en-GB" smtClean="0"/>
              <a:t>7</a:t>
            </a:fld>
            <a:endParaRPr lang="en-GB" dirty="0"/>
          </a:p>
        </p:txBody>
      </p:sp>
      <p:sp>
        <p:nvSpPr>
          <p:cNvPr id="5" name="Title 4">
            <a:extLst>
              <a:ext uri="{FF2B5EF4-FFF2-40B4-BE49-F238E27FC236}">
                <a16:creationId xmlns:a16="http://schemas.microsoft.com/office/drawing/2014/main" id="{332FD757-494C-6A3A-2875-B3E3B07DAB7F}"/>
              </a:ext>
            </a:extLst>
          </p:cNvPr>
          <p:cNvSpPr>
            <a:spLocks noGrp="1"/>
          </p:cNvSpPr>
          <p:nvPr>
            <p:ph type="title"/>
          </p:nvPr>
        </p:nvSpPr>
        <p:spPr/>
        <p:txBody>
          <a:bodyPr/>
          <a:lstStyle/>
          <a:p>
            <a:r>
              <a:rPr lang="en-GB" dirty="0"/>
              <a:t>BERNSTEIN – ‘speech codes’</a:t>
            </a:r>
          </a:p>
        </p:txBody>
      </p:sp>
      <p:sp>
        <p:nvSpPr>
          <p:cNvPr id="6" name="Content Placeholder 5">
            <a:extLst>
              <a:ext uri="{FF2B5EF4-FFF2-40B4-BE49-F238E27FC236}">
                <a16:creationId xmlns:a16="http://schemas.microsoft.com/office/drawing/2014/main" id="{EDC7875D-32C0-5DED-99D8-897AD0400764}"/>
              </a:ext>
            </a:extLst>
          </p:cNvPr>
          <p:cNvSpPr>
            <a:spLocks noGrp="1"/>
          </p:cNvSpPr>
          <p:nvPr>
            <p:ph idx="1"/>
          </p:nvPr>
        </p:nvSpPr>
        <p:spPr/>
        <p:txBody>
          <a:bodyPr>
            <a:normAutofit fontScale="85000" lnSpcReduction="20000"/>
          </a:bodyPr>
          <a:lstStyle/>
          <a:p>
            <a:r>
              <a:rPr lang="en-GB" dirty="0"/>
              <a:t>Cultural deprivation</a:t>
            </a:r>
          </a:p>
          <a:p>
            <a:r>
              <a:rPr lang="en-GB" dirty="0"/>
              <a:t>Working Class DISADVANTAGE (born into restricted code/ not elaborated)</a:t>
            </a:r>
          </a:p>
          <a:p>
            <a:r>
              <a:rPr lang="en-GB" dirty="0"/>
              <a:t>Restricted code (WC) = suitable for insiders/ close tight-knit group</a:t>
            </a:r>
          </a:p>
          <a:p>
            <a:pPr lvl="1"/>
            <a:r>
              <a:rPr lang="en-GB" dirty="0"/>
              <a:t>Working class -&gt; limited vocabulary/ short unfinished sentences/ Grammatically simple/ more idioms/ more colloquial</a:t>
            </a:r>
          </a:p>
          <a:p>
            <a:r>
              <a:rPr lang="en-GB" dirty="0"/>
              <a:t>Elaborated code (MC) = explicitly + clear (understood by all/ strangers understand it) – IDEAL PUPIL</a:t>
            </a:r>
          </a:p>
          <a:p>
            <a:pPr lvl="1"/>
            <a:r>
              <a:rPr lang="en-GB" dirty="0"/>
              <a:t>Middle class -&gt; wide vocabulary/ grammatically complex/ varied and abstract/ context free</a:t>
            </a:r>
          </a:p>
          <a:p>
            <a:pPr lvl="1"/>
            <a:r>
              <a:rPr lang="en-GB" dirty="0"/>
              <a:t>Used by teacher/ textbooks/ exam</a:t>
            </a:r>
          </a:p>
          <a:p>
            <a:pPr lvl="1"/>
            <a:r>
              <a:rPr lang="en-GB" dirty="0"/>
              <a:t>Students who used elaborated code found better social mobility and opportunities</a:t>
            </a:r>
          </a:p>
          <a:p>
            <a:r>
              <a:rPr lang="en-GB" dirty="0"/>
              <a:t>WC performed poorly in language-based subjects (English) due to their restricted code </a:t>
            </a:r>
          </a:p>
        </p:txBody>
      </p:sp>
    </p:spTree>
    <p:extLst>
      <p:ext uri="{BB962C8B-B14F-4D97-AF65-F5344CB8AC3E}">
        <p14:creationId xmlns:p14="http://schemas.microsoft.com/office/powerpoint/2010/main" val="146897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1F7D92-9E5B-BDD8-10AD-503848F42DED}"/>
              </a:ext>
            </a:extLst>
          </p:cNvPr>
          <p:cNvSpPr>
            <a:spLocks noGrp="1"/>
          </p:cNvSpPr>
          <p:nvPr>
            <p:ph type="dt" sz="half" idx="10"/>
          </p:nvPr>
        </p:nvSpPr>
        <p:spPr>
          <a:xfrm>
            <a:off x="365760" y="6464808"/>
            <a:ext cx="1280160" cy="310896"/>
          </a:xfrm>
        </p:spPr>
        <p:txBody>
          <a:bodyPr/>
          <a:lstStyle/>
          <a:p>
            <a:pPr rtl="0"/>
            <a:r>
              <a:rPr lang="en-GB" dirty="0"/>
              <a:t>Class (external)</a:t>
            </a:r>
          </a:p>
        </p:txBody>
      </p:sp>
      <p:sp>
        <p:nvSpPr>
          <p:cNvPr id="3" name="Footer Placeholder 2">
            <a:extLst>
              <a:ext uri="{FF2B5EF4-FFF2-40B4-BE49-F238E27FC236}">
                <a16:creationId xmlns:a16="http://schemas.microsoft.com/office/drawing/2014/main" id="{352FF4FA-D383-BD51-BFA4-694E41FE951D}"/>
              </a:ext>
            </a:extLst>
          </p:cNvPr>
          <p:cNvSpPr>
            <a:spLocks noGrp="1"/>
          </p:cNvSpPr>
          <p:nvPr>
            <p:ph type="ftr" sz="quarter" idx="11"/>
          </p:nvPr>
        </p:nvSpPr>
        <p:spPr/>
        <p:txBody>
          <a:bodyPr/>
          <a:lstStyle/>
          <a:p>
            <a:pPr rtl="0"/>
            <a:r>
              <a:rPr lang="en-GB" dirty="0"/>
              <a:t>Cultural deprivation</a:t>
            </a:r>
          </a:p>
        </p:txBody>
      </p:sp>
      <p:sp>
        <p:nvSpPr>
          <p:cNvPr id="4" name="Slide Number Placeholder 3">
            <a:extLst>
              <a:ext uri="{FF2B5EF4-FFF2-40B4-BE49-F238E27FC236}">
                <a16:creationId xmlns:a16="http://schemas.microsoft.com/office/drawing/2014/main" id="{C34C48E8-A3FA-F782-42D8-59DBAD74F9AA}"/>
              </a:ext>
            </a:extLst>
          </p:cNvPr>
          <p:cNvSpPr>
            <a:spLocks noGrp="1"/>
          </p:cNvSpPr>
          <p:nvPr>
            <p:ph type="sldNum" sz="quarter" idx="12"/>
          </p:nvPr>
        </p:nvSpPr>
        <p:spPr/>
        <p:txBody>
          <a:bodyPr/>
          <a:lstStyle/>
          <a:p>
            <a:pPr rtl="0"/>
            <a:fld id="{58FB4751-880F-D840-AAA9-3A15815CC996}" type="slidenum">
              <a:rPr lang="en-GB" smtClean="0"/>
              <a:t>8</a:t>
            </a:fld>
            <a:endParaRPr lang="en-GB" dirty="0"/>
          </a:p>
        </p:txBody>
      </p:sp>
      <p:sp>
        <p:nvSpPr>
          <p:cNvPr id="5" name="Title 4">
            <a:extLst>
              <a:ext uri="{FF2B5EF4-FFF2-40B4-BE49-F238E27FC236}">
                <a16:creationId xmlns:a16="http://schemas.microsoft.com/office/drawing/2014/main" id="{332FD757-494C-6A3A-2875-B3E3B07DAB7F}"/>
              </a:ext>
            </a:extLst>
          </p:cNvPr>
          <p:cNvSpPr>
            <a:spLocks noGrp="1"/>
          </p:cNvSpPr>
          <p:nvPr>
            <p:ph type="title"/>
          </p:nvPr>
        </p:nvSpPr>
        <p:spPr/>
        <p:txBody>
          <a:bodyPr/>
          <a:lstStyle/>
          <a:p>
            <a:r>
              <a:rPr lang="en-GB" sz="4400" dirty="0"/>
              <a:t>Douglas – parental value of education</a:t>
            </a:r>
          </a:p>
        </p:txBody>
      </p:sp>
      <p:sp>
        <p:nvSpPr>
          <p:cNvPr id="6" name="Content Placeholder 5">
            <a:extLst>
              <a:ext uri="{FF2B5EF4-FFF2-40B4-BE49-F238E27FC236}">
                <a16:creationId xmlns:a16="http://schemas.microsoft.com/office/drawing/2014/main" id="{EDC7875D-32C0-5DED-99D8-897AD0400764}"/>
              </a:ext>
            </a:extLst>
          </p:cNvPr>
          <p:cNvSpPr>
            <a:spLocks noGrp="1"/>
          </p:cNvSpPr>
          <p:nvPr>
            <p:ph idx="1"/>
          </p:nvPr>
        </p:nvSpPr>
        <p:spPr/>
        <p:txBody>
          <a:bodyPr>
            <a:normAutofit fontScale="92500" lnSpcReduction="10000"/>
          </a:bodyPr>
          <a:lstStyle/>
          <a:p>
            <a:r>
              <a:rPr lang="en-GB" dirty="0"/>
              <a:t>Working-class parents place less value on education</a:t>
            </a:r>
          </a:p>
          <a:p>
            <a:r>
              <a:rPr lang="en-GB" dirty="0"/>
              <a:t>Less ambitious for children </a:t>
            </a:r>
          </a:p>
          <a:p>
            <a:r>
              <a:rPr lang="en-GB" dirty="0"/>
              <a:t>Parents give children less encouragement to participate educational activities (homework/ revision)</a:t>
            </a:r>
          </a:p>
          <a:p>
            <a:r>
              <a:rPr lang="en-GB" dirty="0"/>
              <a:t>Many working-class parents do NOT attend parent’s evening </a:t>
            </a:r>
          </a:p>
          <a:p>
            <a:pPr marL="0" indent="0">
              <a:buNone/>
            </a:pPr>
            <a:endParaRPr lang="en-GB" dirty="0"/>
          </a:p>
          <a:p>
            <a:pPr>
              <a:buFont typeface="Wingdings" panose="05000000000000000000" pitchFamily="2" charset="2"/>
              <a:buChar char="q"/>
            </a:pPr>
            <a:r>
              <a:rPr lang="en-GB" dirty="0">
                <a:solidFill>
                  <a:srgbClr val="FF0000"/>
                </a:solidFill>
              </a:rPr>
              <a:t> Working-class parents may need to work instead</a:t>
            </a:r>
          </a:p>
          <a:p>
            <a:pPr>
              <a:buFont typeface="Wingdings" panose="05000000000000000000" pitchFamily="2" charset="2"/>
              <a:buChar char="q"/>
            </a:pPr>
            <a:r>
              <a:rPr lang="en-GB" dirty="0">
                <a:solidFill>
                  <a:srgbClr val="FF0000"/>
                </a:solidFill>
              </a:rPr>
              <a:t> May encourage children to work rather than do school-work</a:t>
            </a:r>
          </a:p>
          <a:p>
            <a:pPr>
              <a:buFont typeface="Wingdings" panose="05000000000000000000" pitchFamily="2" charset="2"/>
              <a:buChar char="q"/>
            </a:pPr>
            <a:r>
              <a:rPr lang="en-GB" dirty="0">
                <a:solidFill>
                  <a:srgbClr val="FF0000"/>
                </a:solidFill>
              </a:rPr>
              <a:t> Practical view of education rather than value</a:t>
            </a:r>
          </a:p>
        </p:txBody>
      </p:sp>
    </p:spTree>
    <p:extLst>
      <p:ext uri="{BB962C8B-B14F-4D97-AF65-F5344CB8AC3E}">
        <p14:creationId xmlns:p14="http://schemas.microsoft.com/office/powerpoint/2010/main" val="399238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36185-6BFC-FE34-57E6-02A430DC28EF}"/>
              </a:ext>
            </a:extLst>
          </p:cNvPr>
          <p:cNvSpPr>
            <a:spLocks noGrp="1"/>
          </p:cNvSpPr>
          <p:nvPr>
            <p:ph type="body" idx="1"/>
          </p:nvPr>
        </p:nvSpPr>
        <p:spPr>
          <a:xfrm>
            <a:off x="1156675" y="2062464"/>
            <a:ext cx="1445233" cy="402336"/>
          </a:xfrm>
        </p:spPr>
        <p:txBody>
          <a:bodyPr/>
          <a:lstStyle/>
          <a:p>
            <a:r>
              <a:rPr lang="en-GB" dirty="0"/>
              <a:t>Fatalism</a:t>
            </a:r>
          </a:p>
        </p:txBody>
      </p:sp>
      <p:sp>
        <p:nvSpPr>
          <p:cNvPr id="3" name="Content Placeholder 2">
            <a:extLst>
              <a:ext uri="{FF2B5EF4-FFF2-40B4-BE49-F238E27FC236}">
                <a16:creationId xmlns:a16="http://schemas.microsoft.com/office/drawing/2014/main" id="{7CA6BE21-6CE7-6674-EA9E-C780EFDBE2BD}"/>
              </a:ext>
            </a:extLst>
          </p:cNvPr>
          <p:cNvSpPr>
            <a:spLocks noGrp="1"/>
          </p:cNvSpPr>
          <p:nvPr>
            <p:ph sz="half" idx="2"/>
          </p:nvPr>
        </p:nvSpPr>
        <p:spPr>
          <a:xfrm>
            <a:off x="3331465" y="2657475"/>
            <a:ext cx="2520695" cy="3398420"/>
          </a:xfrm>
        </p:spPr>
        <p:txBody>
          <a:bodyPr/>
          <a:lstStyle/>
          <a:p>
            <a:r>
              <a:rPr lang="en-GB" dirty="0"/>
              <a:t>Valuing being part of a group rather than being an individual</a:t>
            </a:r>
          </a:p>
          <a:p>
            <a:r>
              <a:rPr lang="en-GB" dirty="0"/>
              <a:t>Loyalty to the group </a:t>
            </a:r>
          </a:p>
          <a:p>
            <a:r>
              <a:rPr lang="en-GB" dirty="0"/>
              <a:t>Education system demands individual aspiration </a:t>
            </a:r>
          </a:p>
          <a:p>
            <a:r>
              <a:rPr lang="en-GB" dirty="0"/>
              <a:t>Willis – ‘learning to labour’ (12 WC lads)</a:t>
            </a:r>
          </a:p>
          <a:p>
            <a:r>
              <a:rPr lang="en-GB" dirty="0"/>
              <a:t>Peer pressure</a:t>
            </a:r>
          </a:p>
        </p:txBody>
      </p:sp>
      <p:sp>
        <p:nvSpPr>
          <p:cNvPr id="6" name="Date Placeholder 5">
            <a:extLst>
              <a:ext uri="{FF2B5EF4-FFF2-40B4-BE49-F238E27FC236}">
                <a16:creationId xmlns:a16="http://schemas.microsoft.com/office/drawing/2014/main" id="{6EE2CC2B-8B45-3FE1-C04C-98D0A9D773A3}"/>
              </a:ext>
            </a:extLst>
          </p:cNvPr>
          <p:cNvSpPr>
            <a:spLocks noGrp="1"/>
          </p:cNvSpPr>
          <p:nvPr>
            <p:ph type="dt" sz="half" idx="10"/>
          </p:nvPr>
        </p:nvSpPr>
        <p:spPr>
          <a:xfrm>
            <a:off x="365760" y="6464808"/>
            <a:ext cx="1341120" cy="310896"/>
          </a:xfrm>
        </p:spPr>
        <p:txBody>
          <a:bodyPr/>
          <a:lstStyle/>
          <a:p>
            <a:pPr rtl="0"/>
            <a:r>
              <a:rPr lang="en-GB" dirty="0"/>
              <a:t>Class (external)</a:t>
            </a:r>
          </a:p>
        </p:txBody>
      </p:sp>
      <p:sp>
        <p:nvSpPr>
          <p:cNvPr id="7" name="Footer Placeholder 6">
            <a:extLst>
              <a:ext uri="{FF2B5EF4-FFF2-40B4-BE49-F238E27FC236}">
                <a16:creationId xmlns:a16="http://schemas.microsoft.com/office/drawing/2014/main" id="{F907A6B4-7ED4-C1B6-5EA2-633C039C833A}"/>
              </a:ext>
            </a:extLst>
          </p:cNvPr>
          <p:cNvSpPr>
            <a:spLocks noGrp="1"/>
          </p:cNvSpPr>
          <p:nvPr>
            <p:ph type="ftr" sz="quarter" idx="11"/>
          </p:nvPr>
        </p:nvSpPr>
        <p:spPr/>
        <p:txBody>
          <a:bodyPr/>
          <a:lstStyle/>
          <a:p>
            <a:pPr rtl="0"/>
            <a:r>
              <a:rPr lang="en-GB" dirty="0"/>
              <a:t>Cultural Deprivation</a:t>
            </a:r>
          </a:p>
        </p:txBody>
      </p:sp>
      <p:sp>
        <p:nvSpPr>
          <p:cNvPr id="8" name="Slide Number Placeholder 7">
            <a:extLst>
              <a:ext uri="{FF2B5EF4-FFF2-40B4-BE49-F238E27FC236}">
                <a16:creationId xmlns:a16="http://schemas.microsoft.com/office/drawing/2014/main" id="{827FD3FA-AC51-3F76-05C1-92506073FB51}"/>
              </a:ext>
            </a:extLst>
          </p:cNvPr>
          <p:cNvSpPr>
            <a:spLocks noGrp="1"/>
          </p:cNvSpPr>
          <p:nvPr>
            <p:ph type="sldNum" sz="quarter" idx="12"/>
          </p:nvPr>
        </p:nvSpPr>
        <p:spPr/>
        <p:txBody>
          <a:bodyPr/>
          <a:lstStyle/>
          <a:p>
            <a:pPr rtl="0"/>
            <a:fld id="{58FB4751-880F-D840-AAA9-3A15815CC996}" type="slidenum">
              <a:rPr lang="en-GB" smtClean="0"/>
              <a:pPr rtl="0"/>
              <a:t>9</a:t>
            </a:fld>
            <a:endParaRPr lang="en-GB" dirty="0"/>
          </a:p>
        </p:txBody>
      </p:sp>
      <p:sp>
        <p:nvSpPr>
          <p:cNvPr id="9" name="Title 8">
            <a:extLst>
              <a:ext uri="{FF2B5EF4-FFF2-40B4-BE49-F238E27FC236}">
                <a16:creationId xmlns:a16="http://schemas.microsoft.com/office/drawing/2014/main" id="{CF3A588B-67F3-AB78-8785-73034700D216}"/>
              </a:ext>
            </a:extLst>
          </p:cNvPr>
          <p:cNvSpPr>
            <a:spLocks noGrp="1"/>
          </p:cNvSpPr>
          <p:nvPr>
            <p:ph type="title"/>
          </p:nvPr>
        </p:nvSpPr>
        <p:spPr>
          <a:xfrm>
            <a:off x="576072" y="704088"/>
            <a:ext cx="10974244" cy="676656"/>
          </a:xfrm>
        </p:spPr>
        <p:txBody>
          <a:bodyPr/>
          <a:lstStyle/>
          <a:p>
            <a:r>
              <a:rPr lang="en-GB" dirty="0"/>
              <a:t>Sugarman – barriers to achievement</a:t>
            </a:r>
          </a:p>
        </p:txBody>
      </p:sp>
      <p:sp>
        <p:nvSpPr>
          <p:cNvPr id="10" name="Text Placeholder 9">
            <a:extLst>
              <a:ext uri="{FF2B5EF4-FFF2-40B4-BE49-F238E27FC236}">
                <a16:creationId xmlns:a16="http://schemas.microsoft.com/office/drawing/2014/main" id="{05A17CEA-6000-BA0C-D60A-0D99F9B25B56}"/>
              </a:ext>
            </a:extLst>
          </p:cNvPr>
          <p:cNvSpPr>
            <a:spLocks noGrp="1"/>
          </p:cNvSpPr>
          <p:nvPr>
            <p:ph type="body" sz="quarter" idx="13"/>
          </p:nvPr>
        </p:nvSpPr>
        <p:spPr>
          <a:xfrm>
            <a:off x="8983258" y="2037066"/>
            <a:ext cx="2944368" cy="402336"/>
          </a:xfrm>
        </p:spPr>
        <p:txBody>
          <a:bodyPr>
            <a:normAutofit fontScale="77500" lnSpcReduction="20000"/>
          </a:bodyPr>
          <a:lstStyle/>
          <a:p>
            <a:r>
              <a:rPr lang="en-GB" dirty="0"/>
              <a:t>Present-time orientation</a:t>
            </a:r>
          </a:p>
        </p:txBody>
      </p:sp>
      <p:sp>
        <p:nvSpPr>
          <p:cNvPr id="13" name="TextBox 12">
            <a:extLst>
              <a:ext uri="{FF2B5EF4-FFF2-40B4-BE49-F238E27FC236}">
                <a16:creationId xmlns:a16="http://schemas.microsoft.com/office/drawing/2014/main" id="{10D766F9-40D1-E7F3-8330-E5D8AABF97A2}"/>
              </a:ext>
            </a:extLst>
          </p:cNvPr>
          <p:cNvSpPr txBox="1"/>
          <p:nvPr/>
        </p:nvSpPr>
        <p:spPr>
          <a:xfrm>
            <a:off x="576072" y="1299194"/>
            <a:ext cx="10813823" cy="369332"/>
          </a:xfrm>
          <a:prstGeom prst="rect">
            <a:avLst/>
          </a:prstGeom>
          <a:noFill/>
        </p:spPr>
        <p:txBody>
          <a:bodyPr wrap="square">
            <a:spAutoFit/>
          </a:bodyPr>
          <a:lstStyle/>
          <a:p>
            <a:r>
              <a:rPr lang="en-GB" dirty="0">
                <a:solidFill>
                  <a:schemeClr val="bg1"/>
                </a:solidFill>
              </a:rPr>
              <a:t>Working-class Subcultures -&gt; act as barrier to educational achievement for working class pupils</a:t>
            </a:r>
          </a:p>
        </p:txBody>
      </p:sp>
      <p:sp>
        <p:nvSpPr>
          <p:cNvPr id="16" name="Content Placeholder 2">
            <a:extLst>
              <a:ext uri="{FF2B5EF4-FFF2-40B4-BE49-F238E27FC236}">
                <a16:creationId xmlns:a16="http://schemas.microsoft.com/office/drawing/2014/main" id="{2F3997C1-433C-EB96-FA67-1F08C0DB7241}"/>
              </a:ext>
            </a:extLst>
          </p:cNvPr>
          <p:cNvSpPr txBox="1">
            <a:spLocks/>
          </p:cNvSpPr>
          <p:nvPr/>
        </p:nvSpPr>
        <p:spPr>
          <a:xfrm>
            <a:off x="577796" y="2652311"/>
            <a:ext cx="2602993" cy="3398420"/>
          </a:xfrm>
          <a:prstGeom prst="rect">
            <a:avLst/>
          </a:prstGeom>
        </p:spPr>
        <p:txBody>
          <a:bodyPr vert="horz" lIns="91440" tIns="45720" rIns="91440" bIns="45720" rtlCol="0">
            <a:normAutofit fontScale="92500" lnSpcReduction="10000"/>
          </a:bodyPr>
          <a:lstStyle>
            <a:defPPr>
              <a:defRPr lang="en-GB"/>
            </a:defPPr>
            <a:lvl1pPr marL="283464" indent="-283464" algn="l" defTabSz="914400" rtl="0" eaLnBrk="1" latinLnBrk="0" hangingPunct="1">
              <a:lnSpc>
                <a:spcPct val="100000"/>
              </a:lnSpc>
              <a:spcBef>
                <a:spcPts val="0"/>
              </a:spcBef>
              <a:buFont typeface="Courier New" panose="02070309020205020404" pitchFamily="49" charset="0"/>
              <a:buChar char="o"/>
              <a:defRPr lang="en-GB" sz="1800" kern="1200">
                <a:solidFill>
                  <a:schemeClr val="accent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lang="en-GB" sz="1600" kern="1200">
                <a:solidFill>
                  <a:schemeClr val="accent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lang="en-GB" sz="1400" kern="1200">
                <a:solidFill>
                  <a:schemeClr val="accent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lang="en-GB" sz="1200" kern="1200">
                <a:solidFill>
                  <a:schemeClr val="accent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lang="en-GB"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r>
              <a:rPr lang="en-US" dirty="0"/>
              <a:t>Nothing you can do to change your status</a:t>
            </a:r>
          </a:p>
          <a:p>
            <a:r>
              <a:rPr lang="en-US" dirty="0"/>
              <a:t>Ascribed rather than achieved status</a:t>
            </a:r>
          </a:p>
          <a:p>
            <a:r>
              <a:rPr lang="en-US" dirty="0"/>
              <a:t>WC children did NOT believe education could help them in life</a:t>
            </a:r>
          </a:p>
          <a:p>
            <a:r>
              <a:rPr lang="en-US" dirty="0"/>
              <a:t>WC children accept they will go into working class jobs which require no qualifications</a:t>
            </a:r>
          </a:p>
          <a:p>
            <a:r>
              <a:rPr lang="en-US" dirty="0"/>
              <a:t>Do NOT believe in meritocracy</a:t>
            </a:r>
          </a:p>
          <a:p>
            <a:endParaRPr lang="en-US" dirty="0"/>
          </a:p>
        </p:txBody>
      </p:sp>
      <p:sp>
        <p:nvSpPr>
          <p:cNvPr id="17" name="Content Placeholder 2">
            <a:extLst>
              <a:ext uri="{FF2B5EF4-FFF2-40B4-BE49-F238E27FC236}">
                <a16:creationId xmlns:a16="http://schemas.microsoft.com/office/drawing/2014/main" id="{E16FE53C-08AE-2B43-69E1-717E8150CB5F}"/>
              </a:ext>
            </a:extLst>
          </p:cNvPr>
          <p:cNvSpPr txBox="1">
            <a:spLocks/>
          </p:cNvSpPr>
          <p:nvPr/>
        </p:nvSpPr>
        <p:spPr>
          <a:xfrm>
            <a:off x="5982983" y="2652311"/>
            <a:ext cx="2698923" cy="3398420"/>
          </a:xfrm>
          <a:prstGeom prst="rect">
            <a:avLst/>
          </a:prstGeom>
        </p:spPr>
        <p:txBody>
          <a:bodyPr vert="horz" lIns="91440" tIns="45720" rIns="91440" bIns="45720" rtlCol="0">
            <a:normAutofit fontScale="92500" lnSpcReduction="10000"/>
          </a:bodyPr>
          <a:lstStyle>
            <a:defPPr>
              <a:defRPr lang="en-GB"/>
            </a:defPPr>
            <a:lvl1pPr marL="283464" indent="-283464" algn="l" defTabSz="914400" rtl="0" eaLnBrk="1" latinLnBrk="0" hangingPunct="1">
              <a:lnSpc>
                <a:spcPct val="100000"/>
              </a:lnSpc>
              <a:spcBef>
                <a:spcPts val="0"/>
              </a:spcBef>
              <a:buFont typeface="Courier New" panose="02070309020205020404" pitchFamily="49" charset="0"/>
              <a:buChar char="o"/>
              <a:defRPr lang="en-GB" sz="1800" kern="1200">
                <a:solidFill>
                  <a:schemeClr val="accent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lang="en-GB" sz="1600" kern="1200">
                <a:solidFill>
                  <a:schemeClr val="accent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lang="en-GB" sz="1400" kern="1200">
                <a:solidFill>
                  <a:schemeClr val="accent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lang="en-GB" sz="1200" kern="1200">
                <a:solidFill>
                  <a:schemeClr val="accent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lang="en-GB"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r>
              <a:rPr lang="en-US" dirty="0"/>
              <a:t>Seeking pleasure NOW rather than making sacrifices in order to get rewards in the future</a:t>
            </a:r>
          </a:p>
          <a:p>
            <a:r>
              <a:rPr lang="en-US" dirty="0"/>
              <a:t>School values delayed gratification (waiting for results)</a:t>
            </a:r>
          </a:p>
          <a:p>
            <a:r>
              <a:rPr lang="en-US" dirty="0"/>
              <a:t>WC students leave school early to earn money rather than staying for higher level qualifications (16-19) which would allow them to gain higher paying job</a:t>
            </a:r>
          </a:p>
        </p:txBody>
      </p:sp>
      <p:sp>
        <p:nvSpPr>
          <p:cNvPr id="18" name="Content Placeholder 2">
            <a:extLst>
              <a:ext uri="{FF2B5EF4-FFF2-40B4-BE49-F238E27FC236}">
                <a16:creationId xmlns:a16="http://schemas.microsoft.com/office/drawing/2014/main" id="{53FA11A8-455C-B0E0-5435-BFFA71F9A1D6}"/>
              </a:ext>
            </a:extLst>
          </p:cNvPr>
          <p:cNvSpPr txBox="1">
            <a:spLocks/>
          </p:cNvSpPr>
          <p:nvPr/>
        </p:nvSpPr>
        <p:spPr>
          <a:xfrm>
            <a:off x="8983258" y="2652311"/>
            <a:ext cx="2698923" cy="3398420"/>
          </a:xfrm>
          <a:prstGeom prst="rect">
            <a:avLst/>
          </a:prstGeom>
        </p:spPr>
        <p:txBody>
          <a:bodyPr vert="horz" lIns="91440" tIns="45720" rIns="91440" bIns="45720" rtlCol="0">
            <a:normAutofit/>
          </a:bodyPr>
          <a:lstStyle>
            <a:defPPr>
              <a:defRPr lang="en-GB"/>
            </a:defPPr>
            <a:lvl1pPr marL="283464" indent="-283464" algn="l" defTabSz="914400" rtl="0" eaLnBrk="1" latinLnBrk="0" hangingPunct="1">
              <a:lnSpc>
                <a:spcPct val="100000"/>
              </a:lnSpc>
              <a:spcBef>
                <a:spcPts val="0"/>
              </a:spcBef>
              <a:buFont typeface="Courier New" panose="02070309020205020404" pitchFamily="49" charset="0"/>
              <a:buChar char="o"/>
              <a:defRPr lang="en-GB" sz="1800" kern="1200">
                <a:solidFill>
                  <a:schemeClr val="accent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lang="en-GB" sz="1600" kern="1200">
                <a:solidFill>
                  <a:schemeClr val="accent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lang="en-GB" sz="1400" kern="1200">
                <a:solidFill>
                  <a:schemeClr val="accent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lang="en-GB" sz="1200" kern="1200">
                <a:solidFill>
                  <a:schemeClr val="accent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lang="en-GB"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r>
              <a:rPr lang="en-US" dirty="0"/>
              <a:t>Seeking present as more important than the future </a:t>
            </a:r>
          </a:p>
          <a:p>
            <a:r>
              <a:rPr lang="en-US" dirty="0"/>
              <a:t>No long-term goals</a:t>
            </a:r>
          </a:p>
        </p:txBody>
      </p:sp>
      <p:sp>
        <p:nvSpPr>
          <p:cNvPr id="19" name="Text Placeholder 9">
            <a:extLst>
              <a:ext uri="{FF2B5EF4-FFF2-40B4-BE49-F238E27FC236}">
                <a16:creationId xmlns:a16="http://schemas.microsoft.com/office/drawing/2014/main" id="{6A4C56C1-D431-7C1E-E68C-3B6FEE5A55C2}"/>
              </a:ext>
            </a:extLst>
          </p:cNvPr>
          <p:cNvSpPr txBox="1">
            <a:spLocks/>
          </p:cNvSpPr>
          <p:nvPr/>
        </p:nvSpPr>
        <p:spPr>
          <a:xfrm>
            <a:off x="6038890" y="2062464"/>
            <a:ext cx="2944368" cy="402336"/>
          </a:xfrm>
          <a:prstGeom prst="rect">
            <a:avLst/>
          </a:prstGeom>
        </p:spPr>
        <p:txBody>
          <a:bodyPr vert="horz" lIns="91440" tIns="45720" rIns="91440" bIns="45720" rtlCol="0" anchor="ctr">
            <a:normAutofit fontScale="85000" lnSpcReduction="10000"/>
          </a:bodyPr>
          <a:lstStyle>
            <a:defPPr>
              <a:defRPr lang="en-GB"/>
            </a:defPPr>
            <a:lvl1pPr marL="0" indent="0" algn="l" defTabSz="914400" rtl="0" eaLnBrk="1" latinLnBrk="0" hangingPunct="1">
              <a:lnSpc>
                <a:spcPct val="90000"/>
              </a:lnSpc>
              <a:spcBef>
                <a:spcPts val="1000"/>
              </a:spcBef>
              <a:buFont typeface="Arial" panose="020B0604020202020204" pitchFamily="34" charset="0"/>
              <a:buNone/>
              <a:defRPr lang="en-GB" sz="2000" b="0" kern="1200" cap="all" baseline="0">
                <a:solidFill>
                  <a:schemeClr val="accent1"/>
                </a:solidFill>
                <a:latin typeface="Gill Sans Nova" panose="020B0602020104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GB"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GB"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9pPr>
          </a:lstStyle>
          <a:p>
            <a:r>
              <a:rPr lang="en-GB" dirty="0"/>
              <a:t>Immediate gratification</a:t>
            </a:r>
          </a:p>
        </p:txBody>
      </p:sp>
      <p:sp>
        <p:nvSpPr>
          <p:cNvPr id="20" name="Text Placeholder 9">
            <a:extLst>
              <a:ext uri="{FF2B5EF4-FFF2-40B4-BE49-F238E27FC236}">
                <a16:creationId xmlns:a16="http://schemas.microsoft.com/office/drawing/2014/main" id="{916F84FF-D1EF-E49F-1966-39446B28AFD1}"/>
              </a:ext>
            </a:extLst>
          </p:cNvPr>
          <p:cNvSpPr txBox="1">
            <a:spLocks/>
          </p:cNvSpPr>
          <p:nvPr/>
        </p:nvSpPr>
        <p:spPr>
          <a:xfrm>
            <a:off x="3540012" y="2045519"/>
            <a:ext cx="2944368" cy="402336"/>
          </a:xfrm>
          <a:prstGeom prst="rect">
            <a:avLst/>
          </a:prstGeom>
        </p:spPr>
        <p:txBody>
          <a:bodyPr vert="horz" lIns="91440" tIns="45720" rIns="91440" bIns="45720" rtlCol="0" anchor="ctr">
            <a:normAutofit/>
          </a:bodyPr>
          <a:lstStyle>
            <a:defPPr>
              <a:defRPr lang="en-GB"/>
            </a:defPPr>
            <a:lvl1pPr marL="0" indent="0" algn="l" defTabSz="914400" rtl="0" eaLnBrk="1" latinLnBrk="0" hangingPunct="1">
              <a:lnSpc>
                <a:spcPct val="90000"/>
              </a:lnSpc>
              <a:spcBef>
                <a:spcPts val="1000"/>
              </a:spcBef>
              <a:buFont typeface="Arial" panose="020B0604020202020204" pitchFamily="34" charset="0"/>
              <a:buNone/>
              <a:defRPr lang="en-GB" sz="2000" b="0" kern="1200" cap="all" baseline="0">
                <a:solidFill>
                  <a:schemeClr val="accent1"/>
                </a:solidFill>
                <a:latin typeface="Gill Sans Nova" panose="020B0602020104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GB"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GB"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GB" sz="1600" b="1" kern="1200">
                <a:solidFill>
                  <a:schemeClr val="tx1"/>
                </a:solidFill>
                <a:latin typeface="+mn-lt"/>
                <a:ea typeface="+mn-ea"/>
                <a:cs typeface="+mn-cs"/>
              </a:defRPr>
            </a:lvl9pPr>
          </a:lstStyle>
          <a:p>
            <a:r>
              <a:rPr lang="en-GB" dirty="0"/>
              <a:t>Collectivism</a:t>
            </a:r>
          </a:p>
        </p:txBody>
      </p:sp>
    </p:spTree>
    <p:extLst>
      <p:ext uri="{BB962C8B-B14F-4D97-AF65-F5344CB8AC3E}">
        <p14:creationId xmlns:p14="http://schemas.microsoft.com/office/powerpoint/2010/main" val="265448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10" grpId="0" build="p"/>
      <p:bldP spid="16"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sz="4800" dirty="0">
                <a:latin typeface="Sagona Book" panose="020F0502020204030204" pitchFamily="34" charset="0"/>
                <a:cs typeface="Sagona Book" panose="020F0502020204030204" pitchFamily="34" charset="0"/>
              </a:rPr>
              <a:t>Sugarman mnemonic</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a:xfrm>
            <a:off x="365760" y="6464808"/>
            <a:ext cx="1300480" cy="310896"/>
          </a:xfrm>
        </p:spPr>
        <p:txBody>
          <a:bodyPr rtlCol="0"/>
          <a:lstStyle>
            <a:defPPr>
              <a:defRPr lang="en-GB"/>
            </a:defPPr>
          </a:lstStyle>
          <a:p>
            <a:pPr rtl="0"/>
            <a:r>
              <a:rPr lang="en-GB" dirty="0"/>
              <a:t>Class (external)</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dirty="0"/>
              <a:t>Cultural deprivation</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10</a:t>
            </a:fld>
            <a:endParaRPr lang="en-GB" dirty="0"/>
          </a:p>
        </p:txBody>
      </p:sp>
      <p:sp>
        <p:nvSpPr>
          <p:cNvPr id="3" name="Content Placeholder 2">
            <a:extLst>
              <a:ext uri="{FF2B5EF4-FFF2-40B4-BE49-F238E27FC236}">
                <a16:creationId xmlns:a16="http://schemas.microsoft.com/office/drawing/2014/main" id="{0825AD19-5EF4-9F6F-0D1D-3B80D387428C}"/>
              </a:ext>
            </a:extLst>
          </p:cNvPr>
          <p:cNvSpPr>
            <a:spLocks noGrp="1"/>
          </p:cNvSpPr>
          <p:nvPr>
            <p:ph idx="1"/>
          </p:nvPr>
        </p:nvSpPr>
        <p:spPr>
          <a:xfrm>
            <a:off x="576072" y="1901952"/>
            <a:ext cx="4140307" cy="3877056"/>
          </a:xfrm>
        </p:spPr>
        <p:txBody>
          <a:bodyPr/>
          <a:lstStyle/>
          <a:p>
            <a:r>
              <a:rPr lang="en-GB" dirty="0"/>
              <a:t>Fatalism</a:t>
            </a:r>
          </a:p>
          <a:p>
            <a:r>
              <a:rPr lang="en-GB" dirty="0"/>
              <a:t>Collectivism</a:t>
            </a:r>
          </a:p>
          <a:p>
            <a:r>
              <a:rPr lang="en-GB" dirty="0"/>
              <a:t>Immediate Gratification</a:t>
            </a:r>
          </a:p>
          <a:p>
            <a:r>
              <a:rPr lang="en-GB" dirty="0"/>
              <a:t>Present-Time Orientation</a:t>
            </a:r>
          </a:p>
          <a:p>
            <a:endParaRPr lang="en-GB" dirty="0"/>
          </a:p>
          <a:p>
            <a:endParaRPr lang="en-GB" dirty="0"/>
          </a:p>
        </p:txBody>
      </p:sp>
      <p:sp>
        <p:nvSpPr>
          <p:cNvPr id="6" name="Content Placeholder 2">
            <a:extLst>
              <a:ext uri="{FF2B5EF4-FFF2-40B4-BE49-F238E27FC236}">
                <a16:creationId xmlns:a16="http://schemas.microsoft.com/office/drawing/2014/main" id="{4B348E6C-D038-C369-ED4D-EB8090E52E7C}"/>
              </a:ext>
            </a:extLst>
          </p:cNvPr>
          <p:cNvSpPr txBox="1">
            <a:spLocks/>
          </p:cNvSpPr>
          <p:nvPr/>
        </p:nvSpPr>
        <p:spPr>
          <a:xfrm>
            <a:off x="4716379" y="1901952"/>
            <a:ext cx="4140307" cy="3877056"/>
          </a:xfrm>
          <a:prstGeom prst="rect">
            <a:avLst/>
          </a:prstGeom>
        </p:spPr>
        <p:txBody>
          <a:bodyPr vert="horz" lIns="91440" tIns="45720" rIns="91440" bIns="45720" rtlCol="0">
            <a:normAutofit/>
          </a:bodyPr>
          <a:lstStyle>
            <a:defPPr>
              <a:defRPr lang="en-GB"/>
            </a:defPPr>
            <a:lvl1pPr marL="228600" indent="-228600" algn="l" defTabSz="914400" rtl="0" eaLnBrk="1" latinLnBrk="0" hangingPunct="1">
              <a:lnSpc>
                <a:spcPct val="90000"/>
              </a:lnSpc>
              <a:spcBef>
                <a:spcPts val="1000"/>
              </a:spcBef>
              <a:buFont typeface="Arial" panose="020B0604020202020204" pitchFamily="34" charset="0"/>
              <a:buChar char="•"/>
              <a:defRPr lang="en-GB"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r>
              <a:rPr lang="en-GB" dirty="0"/>
              <a:t>Ferrari’s</a:t>
            </a:r>
          </a:p>
          <a:p>
            <a:r>
              <a:rPr lang="en-GB" dirty="0"/>
              <a:t>Charles</a:t>
            </a:r>
          </a:p>
          <a:p>
            <a:r>
              <a:rPr lang="en-GB" dirty="0"/>
              <a:t>Is Great</a:t>
            </a:r>
          </a:p>
          <a:p>
            <a:r>
              <a:rPr lang="en-GB" dirty="0"/>
              <a:t>Proof They’re </a:t>
            </a:r>
          </a:p>
          <a:p>
            <a:pPr marL="0" indent="0">
              <a:buNone/>
            </a:pPr>
            <a:r>
              <a:rPr lang="en-GB" dirty="0"/>
              <a:t>Outstanding</a:t>
            </a:r>
          </a:p>
          <a:p>
            <a:endParaRPr lang="en-GB" dirty="0"/>
          </a:p>
          <a:p>
            <a:endParaRPr lang="en-GB" dirty="0"/>
          </a:p>
        </p:txBody>
      </p:sp>
      <p:pic>
        <p:nvPicPr>
          <p:cNvPr id="11" name="Picture 10">
            <a:extLst>
              <a:ext uri="{FF2B5EF4-FFF2-40B4-BE49-F238E27FC236}">
                <a16:creationId xmlns:a16="http://schemas.microsoft.com/office/drawing/2014/main" id="{7CBEC54B-EF29-9B6D-6BE3-1DFF7C855888}"/>
              </a:ext>
            </a:extLst>
          </p:cNvPr>
          <p:cNvPicPr>
            <a:picLocks noChangeAspect="1"/>
          </p:cNvPicPr>
          <p:nvPr/>
        </p:nvPicPr>
        <p:blipFill>
          <a:blip r:embed="rId3"/>
          <a:stretch>
            <a:fillRect/>
          </a:stretch>
        </p:blipFill>
        <p:spPr>
          <a:xfrm>
            <a:off x="7623390" y="992124"/>
            <a:ext cx="3898050" cy="4873752"/>
          </a:xfrm>
          <a:prstGeom prst="rect">
            <a:avLst/>
          </a:prstGeom>
        </p:spPr>
      </p:pic>
    </p:spTree>
    <p:extLst>
      <p:ext uri="{BB962C8B-B14F-4D97-AF65-F5344CB8AC3E}">
        <p14:creationId xmlns:p14="http://schemas.microsoft.com/office/powerpoint/2010/main" val="169908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rtlCol="0"/>
          <a:lstStyle>
            <a:defPPr>
              <a:defRPr lang="en-GB"/>
            </a:defPPr>
          </a:lstStyle>
          <a:p>
            <a:pPr rtl="0"/>
            <a:r>
              <a:rPr lang="en-GB" dirty="0"/>
              <a:t>Material Deprivation</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rtlCol="0"/>
          <a:lstStyle>
            <a:defPPr>
              <a:defRPr lang="en-GB"/>
            </a:defPPr>
          </a:lstStyle>
          <a:p>
            <a:pPr rtl="0"/>
            <a:r>
              <a:rPr lang="en-GB" dirty="0"/>
              <a:t>NOT having the resources available to do well in school </a:t>
            </a:r>
          </a:p>
          <a:p>
            <a:pPr marL="342900" indent="-342900" rtl="0">
              <a:buFontTx/>
              <a:buChar char="-"/>
            </a:pPr>
            <a:r>
              <a:rPr lang="en-GB" dirty="0"/>
              <a:t>Linked to poverty </a:t>
            </a:r>
          </a:p>
          <a:p>
            <a:pPr marL="342900" indent="-342900" rtl="0">
              <a:buFontTx/>
              <a:buChar char="-"/>
            </a:pPr>
            <a:r>
              <a:rPr lang="en-GB" dirty="0"/>
              <a:t>Practical rather than cultural </a:t>
            </a:r>
          </a:p>
        </p:txBody>
      </p:sp>
    </p:spTree>
    <p:extLst>
      <p:ext uri="{BB962C8B-B14F-4D97-AF65-F5344CB8AC3E}">
        <p14:creationId xmlns:p14="http://schemas.microsoft.com/office/powerpoint/2010/main" val="3051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1F7D92-9E5B-BDD8-10AD-503848F42DED}"/>
              </a:ext>
            </a:extLst>
          </p:cNvPr>
          <p:cNvSpPr>
            <a:spLocks noGrp="1"/>
          </p:cNvSpPr>
          <p:nvPr>
            <p:ph type="dt" sz="half" idx="10"/>
          </p:nvPr>
        </p:nvSpPr>
        <p:spPr>
          <a:xfrm>
            <a:off x="365760" y="6464808"/>
            <a:ext cx="1259840" cy="310896"/>
          </a:xfrm>
        </p:spPr>
        <p:txBody>
          <a:bodyPr/>
          <a:lstStyle/>
          <a:p>
            <a:pPr rtl="0"/>
            <a:r>
              <a:rPr lang="en-GB" dirty="0"/>
              <a:t>Class (external)</a:t>
            </a:r>
          </a:p>
        </p:txBody>
      </p:sp>
      <p:sp>
        <p:nvSpPr>
          <p:cNvPr id="3" name="Footer Placeholder 2">
            <a:extLst>
              <a:ext uri="{FF2B5EF4-FFF2-40B4-BE49-F238E27FC236}">
                <a16:creationId xmlns:a16="http://schemas.microsoft.com/office/drawing/2014/main" id="{352FF4FA-D383-BD51-BFA4-694E41FE951D}"/>
              </a:ext>
            </a:extLst>
          </p:cNvPr>
          <p:cNvSpPr>
            <a:spLocks noGrp="1"/>
          </p:cNvSpPr>
          <p:nvPr>
            <p:ph type="ftr" sz="quarter" idx="11"/>
          </p:nvPr>
        </p:nvSpPr>
        <p:spPr/>
        <p:txBody>
          <a:bodyPr/>
          <a:lstStyle/>
          <a:p>
            <a:pPr rtl="0"/>
            <a:r>
              <a:rPr lang="en-GB" dirty="0"/>
              <a:t>Material Deprivation</a:t>
            </a:r>
          </a:p>
        </p:txBody>
      </p:sp>
      <p:sp>
        <p:nvSpPr>
          <p:cNvPr id="4" name="Slide Number Placeholder 3">
            <a:extLst>
              <a:ext uri="{FF2B5EF4-FFF2-40B4-BE49-F238E27FC236}">
                <a16:creationId xmlns:a16="http://schemas.microsoft.com/office/drawing/2014/main" id="{C34C48E8-A3FA-F782-42D8-59DBAD74F9AA}"/>
              </a:ext>
            </a:extLst>
          </p:cNvPr>
          <p:cNvSpPr>
            <a:spLocks noGrp="1"/>
          </p:cNvSpPr>
          <p:nvPr>
            <p:ph type="sldNum" sz="quarter" idx="12"/>
          </p:nvPr>
        </p:nvSpPr>
        <p:spPr/>
        <p:txBody>
          <a:bodyPr/>
          <a:lstStyle/>
          <a:p>
            <a:pPr rtl="0"/>
            <a:fld id="{58FB4751-880F-D840-AAA9-3A15815CC996}" type="slidenum">
              <a:rPr lang="en-GB" smtClean="0"/>
              <a:t>12</a:t>
            </a:fld>
            <a:endParaRPr lang="en-GB" dirty="0"/>
          </a:p>
        </p:txBody>
      </p:sp>
      <p:sp>
        <p:nvSpPr>
          <p:cNvPr id="5" name="Title 4">
            <a:extLst>
              <a:ext uri="{FF2B5EF4-FFF2-40B4-BE49-F238E27FC236}">
                <a16:creationId xmlns:a16="http://schemas.microsoft.com/office/drawing/2014/main" id="{332FD757-494C-6A3A-2875-B3E3B07DAB7F}"/>
              </a:ext>
            </a:extLst>
          </p:cNvPr>
          <p:cNvSpPr>
            <a:spLocks noGrp="1"/>
          </p:cNvSpPr>
          <p:nvPr>
            <p:ph type="title"/>
          </p:nvPr>
        </p:nvSpPr>
        <p:spPr>
          <a:xfrm>
            <a:off x="1399119" y="975198"/>
            <a:ext cx="3578833" cy="676656"/>
          </a:xfrm>
        </p:spPr>
        <p:txBody>
          <a:bodyPr/>
          <a:lstStyle/>
          <a:p>
            <a:r>
              <a:rPr lang="en-GB" dirty="0"/>
              <a:t>Housing</a:t>
            </a:r>
          </a:p>
        </p:txBody>
      </p:sp>
      <p:sp>
        <p:nvSpPr>
          <p:cNvPr id="6" name="Content Placeholder 5">
            <a:extLst>
              <a:ext uri="{FF2B5EF4-FFF2-40B4-BE49-F238E27FC236}">
                <a16:creationId xmlns:a16="http://schemas.microsoft.com/office/drawing/2014/main" id="{EDC7875D-32C0-5DED-99D8-897AD0400764}"/>
              </a:ext>
            </a:extLst>
          </p:cNvPr>
          <p:cNvSpPr>
            <a:spLocks noGrp="1"/>
          </p:cNvSpPr>
          <p:nvPr>
            <p:ph idx="1"/>
          </p:nvPr>
        </p:nvSpPr>
        <p:spPr>
          <a:xfrm>
            <a:off x="859536" y="1994754"/>
            <a:ext cx="4658000" cy="3877056"/>
          </a:xfrm>
        </p:spPr>
        <p:txBody>
          <a:bodyPr>
            <a:normAutofit fontScale="92500" lnSpcReduction="20000"/>
          </a:bodyPr>
          <a:lstStyle/>
          <a:p>
            <a:r>
              <a:rPr lang="en-GB" dirty="0"/>
              <a:t>Shared Room - interrupted sleep</a:t>
            </a:r>
          </a:p>
          <a:p>
            <a:r>
              <a:rPr lang="en-GB" dirty="0"/>
              <a:t>Homework/ Revision in shared space (kitchen) – interrupted homework</a:t>
            </a:r>
          </a:p>
          <a:p>
            <a:r>
              <a:rPr lang="en-GB" dirty="0"/>
              <a:t>Damaged/ unsafe housing (e.g., leaking roof)</a:t>
            </a:r>
          </a:p>
          <a:p>
            <a:r>
              <a:rPr lang="en-GB" dirty="0"/>
              <a:t>Lack of space for developmental play</a:t>
            </a:r>
          </a:p>
          <a:p>
            <a:r>
              <a:rPr lang="en-GB" dirty="0"/>
              <a:t>Indirect effect in child’s health/ welfare -&gt; cold + cramped housing causes ill health</a:t>
            </a:r>
          </a:p>
        </p:txBody>
      </p:sp>
      <p:sp>
        <p:nvSpPr>
          <p:cNvPr id="9" name="Content Placeholder 5">
            <a:extLst>
              <a:ext uri="{FF2B5EF4-FFF2-40B4-BE49-F238E27FC236}">
                <a16:creationId xmlns:a16="http://schemas.microsoft.com/office/drawing/2014/main" id="{DE97F6CC-ABD0-4CCC-2A75-1BCD9A438711}"/>
              </a:ext>
            </a:extLst>
          </p:cNvPr>
          <p:cNvSpPr txBox="1">
            <a:spLocks/>
          </p:cNvSpPr>
          <p:nvPr/>
        </p:nvSpPr>
        <p:spPr>
          <a:xfrm>
            <a:off x="6288506" y="1777624"/>
            <a:ext cx="5232932" cy="4001383"/>
          </a:xfrm>
          <a:prstGeom prst="rect">
            <a:avLst/>
          </a:prstGeom>
        </p:spPr>
        <p:txBody>
          <a:bodyPr vert="horz" lIns="91440" tIns="45720" rIns="91440" bIns="45720" rtlCol="0">
            <a:normAutofit fontScale="92500" lnSpcReduction="20000"/>
          </a:bodyPr>
          <a:lstStyle>
            <a:defPPr>
              <a:defRPr lang="en-GB"/>
            </a:defPPr>
            <a:lvl1pPr marL="228600" indent="-228600" algn="l" defTabSz="914400" rtl="0" eaLnBrk="1" latinLnBrk="0" hangingPunct="1">
              <a:lnSpc>
                <a:spcPct val="90000"/>
              </a:lnSpc>
              <a:spcBef>
                <a:spcPts val="1000"/>
              </a:spcBef>
              <a:buFont typeface="Arial" panose="020B0604020202020204" pitchFamily="34" charset="0"/>
              <a:buChar char="•"/>
              <a:defRPr lang="en-GB"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r>
              <a:rPr lang="en-US" dirty="0"/>
              <a:t>WC children have lower intakes of energy/ vitamins/ minerals – </a:t>
            </a:r>
            <a:r>
              <a:rPr lang="en-US" b="1" dirty="0"/>
              <a:t>Howard</a:t>
            </a:r>
            <a:endParaRPr lang="en-US" dirty="0"/>
          </a:p>
          <a:p>
            <a:r>
              <a:rPr lang="en-US" dirty="0"/>
              <a:t>Poor nutrition affects health -&gt; weakens child immune system -&gt; results in more health problems -&gt; results in more absences from school</a:t>
            </a:r>
          </a:p>
          <a:p>
            <a:r>
              <a:rPr lang="en-US" dirty="0"/>
              <a:t>WC families reliant on ready-meals/ takeaways (lack nutrients)</a:t>
            </a:r>
          </a:p>
          <a:p>
            <a:r>
              <a:rPr lang="en-US" b="1" dirty="0"/>
              <a:t>Wilkinson</a:t>
            </a:r>
            <a:r>
              <a:rPr lang="en-US" dirty="0"/>
              <a:t> – higher rate of hyperactivity + ADHD amongst 10yo WC -&gt; lead to issues in school </a:t>
            </a:r>
          </a:p>
          <a:p>
            <a:r>
              <a:rPr lang="en-US" b="1" dirty="0"/>
              <a:t>22.5% children on FSM</a:t>
            </a:r>
            <a:r>
              <a:rPr lang="en-US" dirty="0"/>
              <a:t> (2021)</a:t>
            </a:r>
            <a:endParaRPr lang="en-US" b="1" dirty="0"/>
          </a:p>
        </p:txBody>
      </p:sp>
      <p:sp>
        <p:nvSpPr>
          <p:cNvPr id="11" name="Title 4">
            <a:extLst>
              <a:ext uri="{FF2B5EF4-FFF2-40B4-BE49-F238E27FC236}">
                <a16:creationId xmlns:a16="http://schemas.microsoft.com/office/drawing/2014/main" id="{7F83C19E-83B6-0E07-4DB1-550741C9E56B}"/>
              </a:ext>
            </a:extLst>
          </p:cNvPr>
          <p:cNvSpPr txBox="1">
            <a:spLocks/>
          </p:cNvSpPr>
          <p:nvPr/>
        </p:nvSpPr>
        <p:spPr>
          <a:xfrm>
            <a:off x="6523348" y="654678"/>
            <a:ext cx="4998092" cy="1122947"/>
          </a:xfrm>
          <a:prstGeom prst="rect">
            <a:avLst/>
          </a:prstGeom>
        </p:spPr>
        <p:txBody>
          <a:bodyPr vert="horz" lIns="91440" tIns="45720" rIns="91440" bIns="45720" rtlCol="0" anchor="ctr">
            <a:noAutofit/>
          </a:bodyPr>
          <a:lstStyle>
            <a:defPPr>
              <a:defRPr lang="en-GB"/>
            </a:defPPr>
            <a:lvl1pPr algn="l" defTabSz="914400" rtl="0" eaLnBrk="1" latinLnBrk="0" hangingPunct="1">
              <a:lnSpc>
                <a:spcPct val="90000"/>
              </a:lnSpc>
              <a:spcBef>
                <a:spcPct val="0"/>
              </a:spcBef>
              <a:buNone/>
              <a:defRPr lang="en-GB" sz="4800" kern="1200">
                <a:solidFill>
                  <a:schemeClr val="tx1"/>
                </a:solidFill>
                <a:latin typeface="+mj-lt"/>
                <a:ea typeface="+mj-ea"/>
                <a:cs typeface="+mj-cs"/>
              </a:defRPr>
            </a:lvl1pPr>
          </a:lstStyle>
          <a:p>
            <a:r>
              <a:rPr lang="en-GB" sz="4000" dirty="0"/>
              <a:t>Nutrition + Health</a:t>
            </a:r>
          </a:p>
        </p:txBody>
      </p:sp>
    </p:spTree>
    <p:extLst>
      <p:ext uri="{BB962C8B-B14F-4D97-AF65-F5344CB8AC3E}">
        <p14:creationId xmlns:p14="http://schemas.microsoft.com/office/powerpoint/2010/main" val="299014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1F7D92-9E5B-BDD8-10AD-503848F42DED}"/>
              </a:ext>
            </a:extLst>
          </p:cNvPr>
          <p:cNvSpPr>
            <a:spLocks noGrp="1"/>
          </p:cNvSpPr>
          <p:nvPr>
            <p:ph type="dt" sz="half" idx="10"/>
          </p:nvPr>
        </p:nvSpPr>
        <p:spPr>
          <a:xfrm>
            <a:off x="365760" y="6464808"/>
            <a:ext cx="1259840" cy="310896"/>
          </a:xfrm>
        </p:spPr>
        <p:txBody>
          <a:bodyPr/>
          <a:lstStyle/>
          <a:p>
            <a:pPr rtl="0"/>
            <a:r>
              <a:rPr lang="en-GB" dirty="0"/>
              <a:t>Class (external)</a:t>
            </a:r>
          </a:p>
        </p:txBody>
      </p:sp>
      <p:sp>
        <p:nvSpPr>
          <p:cNvPr id="3" name="Footer Placeholder 2">
            <a:extLst>
              <a:ext uri="{FF2B5EF4-FFF2-40B4-BE49-F238E27FC236}">
                <a16:creationId xmlns:a16="http://schemas.microsoft.com/office/drawing/2014/main" id="{352FF4FA-D383-BD51-BFA4-694E41FE951D}"/>
              </a:ext>
            </a:extLst>
          </p:cNvPr>
          <p:cNvSpPr>
            <a:spLocks noGrp="1"/>
          </p:cNvSpPr>
          <p:nvPr>
            <p:ph type="ftr" sz="quarter" idx="11"/>
          </p:nvPr>
        </p:nvSpPr>
        <p:spPr/>
        <p:txBody>
          <a:bodyPr/>
          <a:lstStyle/>
          <a:p>
            <a:pPr rtl="0"/>
            <a:r>
              <a:rPr lang="en-GB" dirty="0"/>
              <a:t>Material Deprivation</a:t>
            </a:r>
          </a:p>
        </p:txBody>
      </p:sp>
      <p:sp>
        <p:nvSpPr>
          <p:cNvPr id="4" name="Slide Number Placeholder 3">
            <a:extLst>
              <a:ext uri="{FF2B5EF4-FFF2-40B4-BE49-F238E27FC236}">
                <a16:creationId xmlns:a16="http://schemas.microsoft.com/office/drawing/2014/main" id="{C34C48E8-A3FA-F782-42D8-59DBAD74F9AA}"/>
              </a:ext>
            </a:extLst>
          </p:cNvPr>
          <p:cNvSpPr>
            <a:spLocks noGrp="1"/>
          </p:cNvSpPr>
          <p:nvPr>
            <p:ph type="sldNum" sz="quarter" idx="12"/>
          </p:nvPr>
        </p:nvSpPr>
        <p:spPr/>
        <p:txBody>
          <a:bodyPr/>
          <a:lstStyle/>
          <a:p>
            <a:pPr rtl="0"/>
            <a:fld id="{58FB4751-880F-D840-AAA9-3A15815CC996}" type="slidenum">
              <a:rPr lang="en-GB" smtClean="0"/>
              <a:t>13</a:t>
            </a:fld>
            <a:endParaRPr lang="en-GB" dirty="0"/>
          </a:p>
        </p:txBody>
      </p:sp>
      <p:sp>
        <p:nvSpPr>
          <p:cNvPr id="5" name="Title 4">
            <a:extLst>
              <a:ext uri="{FF2B5EF4-FFF2-40B4-BE49-F238E27FC236}">
                <a16:creationId xmlns:a16="http://schemas.microsoft.com/office/drawing/2014/main" id="{332FD757-494C-6A3A-2875-B3E3B07DAB7F}"/>
              </a:ext>
            </a:extLst>
          </p:cNvPr>
          <p:cNvSpPr>
            <a:spLocks noGrp="1"/>
          </p:cNvSpPr>
          <p:nvPr>
            <p:ph type="title"/>
          </p:nvPr>
        </p:nvSpPr>
        <p:spPr/>
        <p:txBody>
          <a:bodyPr/>
          <a:lstStyle/>
          <a:p>
            <a:r>
              <a:rPr lang="en-GB" dirty="0"/>
              <a:t>Cost of Education</a:t>
            </a:r>
          </a:p>
        </p:txBody>
      </p:sp>
      <p:sp>
        <p:nvSpPr>
          <p:cNvPr id="6" name="Content Placeholder 5">
            <a:extLst>
              <a:ext uri="{FF2B5EF4-FFF2-40B4-BE49-F238E27FC236}">
                <a16:creationId xmlns:a16="http://schemas.microsoft.com/office/drawing/2014/main" id="{EDC7875D-32C0-5DED-99D8-897AD0400764}"/>
              </a:ext>
            </a:extLst>
          </p:cNvPr>
          <p:cNvSpPr>
            <a:spLocks noGrp="1"/>
          </p:cNvSpPr>
          <p:nvPr>
            <p:ph idx="1"/>
          </p:nvPr>
        </p:nvSpPr>
        <p:spPr/>
        <p:txBody>
          <a:bodyPr>
            <a:normAutofit fontScale="85000" lnSpcReduction="20000"/>
          </a:bodyPr>
          <a:lstStyle/>
          <a:p>
            <a:r>
              <a:rPr lang="en-US" dirty="0"/>
              <a:t>No/ limited access to computers (harder to homework)</a:t>
            </a:r>
          </a:p>
          <a:p>
            <a:r>
              <a:rPr lang="en-US" dirty="0"/>
              <a:t>Uncomfortable uniform (hand me down/ grown out)</a:t>
            </a:r>
          </a:p>
          <a:p>
            <a:r>
              <a:rPr lang="en-US" b="1" dirty="0"/>
              <a:t>Ridge</a:t>
            </a:r>
            <a:r>
              <a:rPr lang="en-US" dirty="0"/>
              <a:t> - Need to get a part-time job to contribute to household (less time to do school-work)</a:t>
            </a:r>
          </a:p>
          <a:p>
            <a:r>
              <a:rPr lang="en-US" dirty="0"/>
              <a:t>Struggle to afford books/ revision resources</a:t>
            </a:r>
          </a:p>
          <a:p>
            <a:r>
              <a:rPr lang="en-US" dirty="0"/>
              <a:t>Harder to get to school (transport)</a:t>
            </a:r>
          </a:p>
          <a:p>
            <a:r>
              <a:rPr lang="en-US" b="1" dirty="0"/>
              <a:t>Tanner</a:t>
            </a:r>
            <a:r>
              <a:rPr lang="en-US" dirty="0"/>
              <a:t> – cost of transport/ books/ computers/ uniforms/ equipment + field trips -&gt; heavy burden on WC families (hidden cost of education)</a:t>
            </a:r>
          </a:p>
          <a:p>
            <a:r>
              <a:rPr lang="en-US" b="1" dirty="0"/>
              <a:t>Flaherty</a:t>
            </a:r>
            <a:r>
              <a:rPr lang="en-US" dirty="0"/>
              <a:t> – stigma attached to FSM prevents some from taking entitlements</a:t>
            </a:r>
          </a:p>
          <a:p>
            <a:r>
              <a:rPr lang="en-US" b="1" dirty="0"/>
              <a:t>Smith and Nobel</a:t>
            </a:r>
            <a:r>
              <a:rPr lang="en-US" dirty="0"/>
              <a:t> – WC pupils at disadvantage as cannot afford private education </a:t>
            </a:r>
          </a:p>
          <a:p>
            <a:endParaRPr lang="en-US" b="1" dirty="0"/>
          </a:p>
          <a:p>
            <a:endParaRPr lang="en-US" b="1" dirty="0"/>
          </a:p>
        </p:txBody>
      </p:sp>
    </p:spTree>
    <p:extLst>
      <p:ext uri="{BB962C8B-B14F-4D97-AF65-F5344CB8AC3E}">
        <p14:creationId xmlns:p14="http://schemas.microsoft.com/office/powerpoint/2010/main" val="389569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rtlCol="0"/>
          <a:lstStyle>
            <a:defPPr>
              <a:defRPr lang="en-GB"/>
            </a:defPPr>
          </a:lstStyle>
          <a:p>
            <a:pPr rtl="0"/>
            <a:r>
              <a:rPr lang="en-GB" dirty="0"/>
              <a:t>Cultural Capital</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rtlCol="0"/>
          <a:lstStyle>
            <a:defPPr>
              <a:defRPr lang="en-GB"/>
            </a:defPPr>
          </a:lstStyle>
          <a:p>
            <a:pPr rtl="0"/>
            <a:r>
              <a:rPr lang="en-GB" b="1" dirty="0"/>
              <a:t>BORDIEU</a:t>
            </a:r>
          </a:p>
          <a:p>
            <a:pPr rtl="0"/>
            <a:r>
              <a:rPr lang="en-GB" b="1" dirty="0"/>
              <a:t>- Superior norms and values, skills and knowledge held by Middle Class given MC students an advantage</a:t>
            </a:r>
          </a:p>
        </p:txBody>
      </p:sp>
    </p:spTree>
    <p:extLst>
      <p:ext uri="{BB962C8B-B14F-4D97-AF65-F5344CB8AC3E}">
        <p14:creationId xmlns:p14="http://schemas.microsoft.com/office/powerpoint/2010/main" val="695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1F7D92-9E5B-BDD8-10AD-503848F42DED}"/>
              </a:ext>
            </a:extLst>
          </p:cNvPr>
          <p:cNvSpPr>
            <a:spLocks noGrp="1"/>
          </p:cNvSpPr>
          <p:nvPr>
            <p:ph type="dt" sz="half" idx="10"/>
          </p:nvPr>
        </p:nvSpPr>
        <p:spPr>
          <a:xfrm>
            <a:off x="365760" y="6464808"/>
            <a:ext cx="1320800" cy="310896"/>
          </a:xfrm>
        </p:spPr>
        <p:txBody>
          <a:bodyPr/>
          <a:lstStyle/>
          <a:p>
            <a:pPr rtl="0"/>
            <a:r>
              <a:rPr lang="en-GB" dirty="0"/>
              <a:t>Class (external)</a:t>
            </a:r>
          </a:p>
        </p:txBody>
      </p:sp>
      <p:sp>
        <p:nvSpPr>
          <p:cNvPr id="3" name="Footer Placeholder 2">
            <a:extLst>
              <a:ext uri="{FF2B5EF4-FFF2-40B4-BE49-F238E27FC236}">
                <a16:creationId xmlns:a16="http://schemas.microsoft.com/office/drawing/2014/main" id="{352FF4FA-D383-BD51-BFA4-694E41FE951D}"/>
              </a:ext>
            </a:extLst>
          </p:cNvPr>
          <p:cNvSpPr>
            <a:spLocks noGrp="1"/>
          </p:cNvSpPr>
          <p:nvPr>
            <p:ph type="ftr" sz="quarter" idx="11"/>
          </p:nvPr>
        </p:nvSpPr>
        <p:spPr/>
        <p:txBody>
          <a:bodyPr/>
          <a:lstStyle/>
          <a:p>
            <a:pPr rtl="0"/>
            <a:r>
              <a:rPr lang="en-GB" dirty="0"/>
              <a:t>Cultural Capital </a:t>
            </a:r>
          </a:p>
        </p:txBody>
      </p:sp>
      <p:sp>
        <p:nvSpPr>
          <p:cNvPr id="4" name="Slide Number Placeholder 3">
            <a:extLst>
              <a:ext uri="{FF2B5EF4-FFF2-40B4-BE49-F238E27FC236}">
                <a16:creationId xmlns:a16="http://schemas.microsoft.com/office/drawing/2014/main" id="{C34C48E8-A3FA-F782-42D8-59DBAD74F9AA}"/>
              </a:ext>
            </a:extLst>
          </p:cNvPr>
          <p:cNvSpPr>
            <a:spLocks noGrp="1"/>
          </p:cNvSpPr>
          <p:nvPr>
            <p:ph type="sldNum" sz="quarter" idx="12"/>
          </p:nvPr>
        </p:nvSpPr>
        <p:spPr/>
        <p:txBody>
          <a:bodyPr/>
          <a:lstStyle/>
          <a:p>
            <a:pPr rtl="0"/>
            <a:fld id="{58FB4751-880F-D840-AAA9-3A15815CC996}" type="slidenum">
              <a:rPr lang="en-GB" smtClean="0"/>
              <a:t>15</a:t>
            </a:fld>
            <a:endParaRPr lang="en-GB" dirty="0"/>
          </a:p>
        </p:txBody>
      </p:sp>
      <p:sp>
        <p:nvSpPr>
          <p:cNvPr id="5" name="Title 4">
            <a:extLst>
              <a:ext uri="{FF2B5EF4-FFF2-40B4-BE49-F238E27FC236}">
                <a16:creationId xmlns:a16="http://schemas.microsoft.com/office/drawing/2014/main" id="{332FD757-494C-6A3A-2875-B3E3B07DAB7F}"/>
              </a:ext>
            </a:extLst>
          </p:cNvPr>
          <p:cNvSpPr>
            <a:spLocks noGrp="1"/>
          </p:cNvSpPr>
          <p:nvPr>
            <p:ph type="title"/>
          </p:nvPr>
        </p:nvSpPr>
        <p:spPr/>
        <p:txBody>
          <a:bodyPr/>
          <a:lstStyle/>
          <a:p>
            <a:r>
              <a:rPr lang="en-GB" dirty="0"/>
              <a:t>Bourdieu + Capital</a:t>
            </a:r>
          </a:p>
        </p:txBody>
      </p:sp>
      <p:sp>
        <p:nvSpPr>
          <p:cNvPr id="6" name="Content Placeholder 5">
            <a:extLst>
              <a:ext uri="{FF2B5EF4-FFF2-40B4-BE49-F238E27FC236}">
                <a16:creationId xmlns:a16="http://schemas.microsoft.com/office/drawing/2014/main" id="{EDC7875D-32C0-5DED-99D8-897AD0400764}"/>
              </a:ext>
            </a:extLst>
          </p:cNvPr>
          <p:cNvSpPr>
            <a:spLocks noGrp="1"/>
          </p:cNvSpPr>
          <p:nvPr>
            <p:ph idx="1"/>
          </p:nvPr>
        </p:nvSpPr>
        <p:spPr/>
        <p:txBody>
          <a:bodyPr>
            <a:normAutofit lnSpcReduction="10000"/>
          </a:bodyPr>
          <a:lstStyle/>
          <a:p>
            <a:r>
              <a:rPr lang="en-US" dirty="0"/>
              <a:t>Three interlinked types of capital (combine material + cultural factors) – explain why MC students do better than WC counterparts</a:t>
            </a:r>
          </a:p>
          <a:p>
            <a:pPr lvl="1"/>
            <a:r>
              <a:rPr lang="en-US" dirty="0"/>
              <a:t>Cultural Capital – knowledge/ attitudes/ values/ language + abilities of MC</a:t>
            </a:r>
          </a:p>
          <a:p>
            <a:pPr lvl="1"/>
            <a:r>
              <a:rPr lang="en-US" dirty="0"/>
              <a:t>Economic Capital – money and household income</a:t>
            </a:r>
          </a:p>
          <a:p>
            <a:pPr lvl="1"/>
            <a:r>
              <a:rPr lang="en-US" dirty="0"/>
              <a:t>Educational capital</a:t>
            </a:r>
          </a:p>
          <a:p>
            <a:r>
              <a:rPr lang="en-US" dirty="0"/>
              <a:t>MC have economic capital (money) to provide cultural experiences – e.g., holidays abroad (languages) and museum trips –&gt; leads to academic achievement + Educational Capital</a:t>
            </a:r>
          </a:p>
          <a:p>
            <a:r>
              <a:rPr lang="en-US" dirty="0"/>
              <a:t>Economic Capital can be used for private schooling + tutors to increase academic achievement</a:t>
            </a:r>
          </a:p>
        </p:txBody>
      </p:sp>
    </p:spTree>
    <p:extLst>
      <p:ext uri="{BB962C8B-B14F-4D97-AF65-F5344CB8AC3E}">
        <p14:creationId xmlns:p14="http://schemas.microsoft.com/office/powerpoint/2010/main" val="307107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sz="4800" dirty="0">
                <a:latin typeface="Sagona Book" panose="020F0502020204030204" pitchFamily="34" charset="0"/>
                <a:cs typeface="Sagona Book" panose="020F0502020204030204" pitchFamily="34" charset="0"/>
              </a:rPr>
              <a:t>Alice Sullivan (2001)</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a:xfrm>
            <a:off x="365760" y="6464808"/>
            <a:ext cx="1270000" cy="310896"/>
          </a:xfrm>
        </p:spPr>
        <p:txBody>
          <a:bodyPr rtlCol="0"/>
          <a:lstStyle>
            <a:defPPr>
              <a:defRPr lang="en-GB"/>
            </a:defPPr>
          </a:lstStyle>
          <a:p>
            <a:pPr rtl="0"/>
            <a:r>
              <a:rPr lang="en-GB" dirty="0"/>
              <a:t>Class (external)</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dirty="0"/>
              <a:t>Cultural Capital</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16</a:t>
            </a:fld>
            <a:endParaRPr lang="en-GB" dirty="0"/>
          </a:p>
        </p:txBody>
      </p:sp>
      <p:sp>
        <p:nvSpPr>
          <p:cNvPr id="3" name="Content Placeholder 2">
            <a:extLst>
              <a:ext uri="{FF2B5EF4-FFF2-40B4-BE49-F238E27FC236}">
                <a16:creationId xmlns:a16="http://schemas.microsoft.com/office/drawing/2014/main" id="{0825AD19-5EF4-9F6F-0D1D-3B80D387428C}"/>
              </a:ext>
            </a:extLst>
          </p:cNvPr>
          <p:cNvSpPr>
            <a:spLocks noGrp="1"/>
          </p:cNvSpPr>
          <p:nvPr>
            <p:ph idx="1"/>
          </p:nvPr>
        </p:nvSpPr>
        <p:spPr>
          <a:xfrm>
            <a:off x="576072" y="1901952"/>
            <a:ext cx="10515600" cy="3877056"/>
          </a:xfrm>
        </p:spPr>
        <p:txBody>
          <a:bodyPr/>
          <a:lstStyle/>
          <a:p>
            <a:r>
              <a:rPr lang="en-GB" dirty="0"/>
              <a:t>Questionnaire to assess students' cultural capital </a:t>
            </a:r>
          </a:p>
          <a:p>
            <a:r>
              <a:rPr lang="en-GB" dirty="0"/>
              <a:t>465 students completed questionnaire across 4 school </a:t>
            </a:r>
          </a:p>
          <a:p>
            <a:r>
              <a:rPr lang="en-GB" dirty="0"/>
              <a:t>Students how showed greater cultural capital had graduates as parents + more likely to succeed at GCSE</a:t>
            </a:r>
          </a:p>
          <a:p>
            <a:r>
              <a:rPr lang="en-GB" dirty="0"/>
              <a:t>Cultural capital only a PART of reason for differences by social class (resources/ greater aspirations also have a BIG impact)</a:t>
            </a:r>
          </a:p>
          <a:p>
            <a:endParaRPr lang="en-GB" dirty="0"/>
          </a:p>
        </p:txBody>
      </p:sp>
    </p:spTree>
    <p:extLst>
      <p:ext uri="{BB962C8B-B14F-4D97-AF65-F5344CB8AC3E}">
        <p14:creationId xmlns:p14="http://schemas.microsoft.com/office/powerpoint/2010/main" val="131198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DE08-D56A-FF03-1974-09D24D28B493}"/>
              </a:ext>
            </a:extLst>
          </p:cNvPr>
          <p:cNvSpPr>
            <a:spLocks noGrp="1"/>
          </p:cNvSpPr>
          <p:nvPr>
            <p:ph type="ctrTitle"/>
          </p:nvPr>
        </p:nvSpPr>
        <p:spPr>
          <a:xfrm>
            <a:off x="786063" y="1170432"/>
            <a:ext cx="10716126" cy="3706368"/>
          </a:xfrm>
        </p:spPr>
        <p:txBody>
          <a:bodyPr/>
          <a:lstStyle/>
          <a:p>
            <a:r>
              <a:rPr lang="en-GB" sz="5400" dirty="0"/>
              <a:t>Outline two factors external to schools that may affect social class differences in educational achievement.</a:t>
            </a:r>
          </a:p>
        </p:txBody>
      </p:sp>
      <p:sp>
        <p:nvSpPr>
          <p:cNvPr id="3" name="Subtitle 2">
            <a:extLst>
              <a:ext uri="{FF2B5EF4-FFF2-40B4-BE49-F238E27FC236}">
                <a16:creationId xmlns:a16="http://schemas.microsoft.com/office/drawing/2014/main" id="{48A02FD1-1835-6054-21EA-B22C8CFC8F7A}"/>
              </a:ext>
            </a:extLst>
          </p:cNvPr>
          <p:cNvSpPr>
            <a:spLocks noGrp="1"/>
          </p:cNvSpPr>
          <p:nvPr>
            <p:ph type="subTitle" idx="1"/>
          </p:nvPr>
        </p:nvSpPr>
        <p:spPr>
          <a:xfrm>
            <a:off x="1524000" y="4876800"/>
            <a:ext cx="9144000" cy="381000"/>
          </a:xfrm>
        </p:spPr>
        <p:txBody>
          <a:bodyPr>
            <a:noAutofit/>
          </a:bodyPr>
          <a:lstStyle/>
          <a:p>
            <a:r>
              <a:rPr lang="en-GB" sz="3600" dirty="0"/>
              <a:t>4 marks.</a:t>
            </a:r>
          </a:p>
        </p:txBody>
      </p:sp>
      <p:sp>
        <p:nvSpPr>
          <p:cNvPr id="4" name="Date Placeholder 4">
            <a:extLst>
              <a:ext uri="{FF2B5EF4-FFF2-40B4-BE49-F238E27FC236}">
                <a16:creationId xmlns:a16="http://schemas.microsoft.com/office/drawing/2014/main" id="{E8E741B5-6BA3-3D0B-4451-7F9434464F3F}"/>
              </a:ext>
            </a:extLst>
          </p:cNvPr>
          <p:cNvSpPr txBox="1">
            <a:spLocks/>
          </p:cNvSpPr>
          <p:nvPr/>
        </p:nvSpPr>
        <p:spPr>
          <a:xfrm>
            <a:off x="365759" y="6464808"/>
            <a:ext cx="1896177" cy="381000"/>
          </a:xfrm>
          <a:prstGeom prst="rect">
            <a:avLst/>
          </a:prstGeom>
        </p:spPr>
        <p:txBody>
          <a:bodyPr rtlCol="0"/>
          <a:ls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a:lstStyle>
          <a:p>
            <a:r>
              <a:rPr lang="en-GB"/>
              <a:t>Class (external)</a:t>
            </a:r>
            <a:endParaRPr lang="en-GB" dirty="0"/>
          </a:p>
        </p:txBody>
      </p:sp>
      <p:sp>
        <p:nvSpPr>
          <p:cNvPr id="5" name="Footer Placeholder 6">
            <a:extLst>
              <a:ext uri="{FF2B5EF4-FFF2-40B4-BE49-F238E27FC236}">
                <a16:creationId xmlns:a16="http://schemas.microsoft.com/office/drawing/2014/main" id="{BECA6AB6-93A6-AE79-287A-313B60948080}"/>
              </a:ext>
            </a:extLst>
          </p:cNvPr>
          <p:cNvSpPr txBox="1">
            <a:spLocks/>
          </p:cNvSpPr>
          <p:nvPr/>
        </p:nvSpPr>
        <p:spPr>
          <a:xfrm>
            <a:off x="4379976" y="6464808"/>
            <a:ext cx="4456016" cy="381000"/>
          </a:xfrm>
          <a:prstGeom prst="rect">
            <a:avLst/>
          </a:prstGeom>
        </p:spPr>
        <p:txBody>
          <a:bodyPr rtlCol="0"/>
          <a:ls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a:lstStyle>
          <a:p>
            <a:r>
              <a:rPr lang="en-GB"/>
              <a:t>Exam Question</a:t>
            </a:r>
            <a:endParaRPr lang="en-GB" dirty="0"/>
          </a:p>
        </p:txBody>
      </p:sp>
      <p:sp>
        <p:nvSpPr>
          <p:cNvPr id="6" name="Slide Number Placeholder 8">
            <a:extLst>
              <a:ext uri="{FF2B5EF4-FFF2-40B4-BE49-F238E27FC236}">
                <a16:creationId xmlns:a16="http://schemas.microsoft.com/office/drawing/2014/main" id="{6CDFC6AA-F348-7A2D-ECDB-642AD8863D7F}"/>
              </a:ext>
            </a:extLst>
          </p:cNvPr>
          <p:cNvSpPr txBox="1">
            <a:spLocks/>
          </p:cNvSpPr>
          <p:nvPr/>
        </p:nvSpPr>
        <p:spPr>
          <a:xfrm>
            <a:off x="11502189" y="6464808"/>
            <a:ext cx="1279919" cy="381000"/>
          </a:xfrm>
          <a:prstGeom prst="rect">
            <a:avLst/>
          </a:prstGeom>
        </p:spPr>
        <p:txBody>
          <a:bodyPr rtlCol="0"/>
          <a:ls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a:lstStyle>
          <a:p>
            <a:fld id="{58FB4751-880F-D840-AAA9-3A15815CC996}" type="slidenum">
              <a:rPr lang="en-GB" smtClean="0"/>
              <a:pPr/>
              <a:t>17</a:t>
            </a:fld>
            <a:endParaRPr lang="en-GB" dirty="0"/>
          </a:p>
        </p:txBody>
      </p:sp>
    </p:spTree>
    <p:extLst>
      <p:ext uri="{BB962C8B-B14F-4D97-AF65-F5344CB8AC3E}">
        <p14:creationId xmlns:p14="http://schemas.microsoft.com/office/powerpoint/2010/main" val="1247232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a:xfrm>
            <a:off x="223867" y="826170"/>
            <a:ext cx="11744265" cy="3402692"/>
          </a:xfrm>
        </p:spPr>
        <p:txBody>
          <a:bodyPr rtlCol="0"/>
          <a:lstStyle>
            <a:defPPr>
              <a:defRPr lang="en-GB"/>
            </a:defPPr>
          </a:lstStyle>
          <a:p>
            <a:pPr algn="ctr" rtl="0"/>
            <a:r>
              <a:rPr lang="en-GB" dirty="0">
                <a:latin typeface="Sagona Book" panose="020F0502020204030204" pitchFamily="34" charset="0"/>
              </a:rPr>
              <a:t>Outline and Explain two cultural factors that may contribute to the poorer educational progress of some social groups in schools.</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a:xfrm>
            <a:off x="365760" y="6464808"/>
            <a:ext cx="1463040" cy="310896"/>
          </a:xfrm>
        </p:spPr>
        <p:txBody>
          <a:bodyPr rtlCol="0"/>
          <a:lstStyle>
            <a:defPPr>
              <a:defRPr lang="en-GB"/>
            </a:defPPr>
          </a:lstStyle>
          <a:p>
            <a:pPr rtl="0"/>
            <a:r>
              <a:rPr lang="en-GB" dirty="0"/>
              <a:t>Class (external)</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dirty="0"/>
              <a:t>Exam Question</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18</a:t>
            </a:fld>
            <a:endParaRPr lang="en-GB" dirty="0"/>
          </a:p>
        </p:txBody>
      </p:sp>
      <p:sp>
        <p:nvSpPr>
          <p:cNvPr id="8" name="Content Placeholder 7">
            <a:extLst>
              <a:ext uri="{FF2B5EF4-FFF2-40B4-BE49-F238E27FC236}">
                <a16:creationId xmlns:a16="http://schemas.microsoft.com/office/drawing/2014/main" id="{749EA7A4-232B-5E37-FC69-B1C3ECEB710A}"/>
              </a:ext>
            </a:extLst>
          </p:cNvPr>
          <p:cNvSpPr>
            <a:spLocks noGrp="1"/>
          </p:cNvSpPr>
          <p:nvPr>
            <p:ph idx="1"/>
          </p:nvPr>
        </p:nvSpPr>
        <p:spPr>
          <a:xfrm>
            <a:off x="2946133" y="4330484"/>
            <a:ext cx="6699022" cy="690613"/>
          </a:xfrm>
        </p:spPr>
        <p:txBody>
          <a:bodyPr/>
          <a:lstStyle/>
          <a:p>
            <a:pPr marL="0" indent="0" algn="ctr">
              <a:buNone/>
            </a:pPr>
            <a:r>
              <a:rPr lang="en-GB" dirty="0"/>
              <a:t>10 marks</a:t>
            </a:r>
          </a:p>
        </p:txBody>
      </p:sp>
    </p:spTree>
    <p:extLst>
      <p:ext uri="{BB962C8B-B14F-4D97-AF65-F5344CB8AC3E}">
        <p14:creationId xmlns:p14="http://schemas.microsoft.com/office/powerpoint/2010/main" val="2870422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a:xfrm>
            <a:off x="294814" y="4529968"/>
            <a:ext cx="11602371" cy="1090863"/>
          </a:xfrm>
        </p:spPr>
        <p:txBody>
          <a:bodyPr rtlCol="0"/>
          <a:lstStyle>
            <a:defPPr>
              <a:defRPr lang="en-GB"/>
            </a:defPPr>
          </a:lstStyle>
          <a:p>
            <a:pPr algn="ctr" rtl="0"/>
            <a:r>
              <a:rPr lang="en-GB" sz="4000" dirty="0">
                <a:latin typeface="Sagona Book" panose="020F0502020204030204" pitchFamily="34" charset="0"/>
              </a:rPr>
              <a:t>Applying material from item A and your own knowledge, evaluate sociological explanations of social class inequalities in Educational Achievement.</a:t>
            </a:r>
            <a:endParaRPr lang="en-GB" sz="4000"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a:xfrm>
            <a:off x="365759" y="6464808"/>
            <a:ext cx="1350745" cy="310896"/>
          </a:xfrm>
        </p:spPr>
        <p:txBody>
          <a:bodyPr rtlCol="0"/>
          <a:lstStyle>
            <a:defPPr>
              <a:defRPr lang="en-GB"/>
            </a:defPPr>
          </a:lstStyle>
          <a:p>
            <a:pPr rtl="0"/>
            <a:r>
              <a:rPr lang="en-GB" dirty="0"/>
              <a:t>Class (external)</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dirty="0"/>
              <a:t>Exam Question</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19</a:t>
            </a:fld>
            <a:endParaRPr lang="en-GB" dirty="0"/>
          </a:p>
        </p:txBody>
      </p:sp>
      <p:sp>
        <p:nvSpPr>
          <p:cNvPr id="8" name="Content Placeholder 7">
            <a:extLst>
              <a:ext uri="{FF2B5EF4-FFF2-40B4-BE49-F238E27FC236}">
                <a16:creationId xmlns:a16="http://schemas.microsoft.com/office/drawing/2014/main" id="{749EA7A4-232B-5E37-FC69-B1C3ECEB710A}"/>
              </a:ext>
            </a:extLst>
          </p:cNvPr>
          <p:cNvSpPr>
            <a:spLocks noGrp="1"/>
          </p:cNvSpPr>
          <p:nvPr>
            <p:ph idx="1"/>
          </p:nvPr>
        </p:nvSpPr>
        <p:spPr>
          <a:xfrm>
            <a:off x="365760" y="383244"/>
            <a:ext cx="11602371" cy="2583179"/>
          </a:xfrm>
        </p:spPr>
        <p:txBody>
          <a:bodyPr>
            <a:noAutofit/>
          </a:bodyPr>
          <a:lstStyle/>
          <a:p>
            <a:pPr marL="0" indent="0" algn="ctr">
              <a:buNone/>
            </a:pPr>
            <a:r>
              <a:rPr lang="en-GB" sz="3200" dirty="0"/>
              <a:t>ITEM A:</a:t>
            </a:r>
          </a:p>
          <a:p>
            <a:pPr marL="0" indent="0" algn="ctr">
              <a:buNone/>
            </a:pPr>
            <a:r>
              <a:rPr lang="en-GB" sz="3200" dirty="0"/>
              <a:t>There are major differences in levels of Educational achievement between pupils from different social class backgrounds. Social class inequality in education begins even before children enter primary school, and in general the higher the social class of the parents, the more successful that children will be in education. There are a variety of material and cultural factors explaining this, both inside and outside of schools, as well as features of the school in process.</a:t>
            </a:r>
          </a:p>
        </p:txBody>
      </p:sp>
    </p:spTree>
    <p:extLst>
      <p:ext uri="{BB962C8B-B14F-4D97-AF65-F5344CB8AC3E}">
        <p14:creationId xmlns:p14="http://schemas.microsoft.com/office/powerpoint/2010/main" val="659883985"/>
      </p:ext>
    </p:extLst>
  </p:cSld>
  <p:clrMapOvr>
    <a:masterClrMapping/>
  </p:clrMapOvr>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770823_TF11964407_Win32" id="{B93CAFD1-3682-48B9-AB4D-B17AE97EAEF6}" vid="{42E63F67-4AC8-49A2-8D09-A38E4C645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{9BBB7D66-E8ED-4326-9CA1-F29A60CEC01B}tf11964407_win32</Template>
  <TotalTime>1149</TotalTime>
  <Words>1107</Words>
  <Application>Microsoft Office PowerPoint</Application>
  <PresentationFormat>Widescreen</PresentationFormat>
  <Paragraphs>164</Paragraphs>
  <Slides>19</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Courier New</vt:lpstr>
      <vt:lpstr>Gill Sans Nova</vt:lpstr>
      <vt:lpstr>Gill Sans Nova Light</vt:lpstr>
      <vt:lpstr>Sagona Book</vt:lpstr>
      <vt:lpstr>Wingdings</vt:lpstr>
      <vt:lpstr>Office Theme</vt:lpstr>
      <vt:lpstr>Class (external)</vt:lpstr>
      <vt:lpstr>Key content</vt:lpstr>
      <vt:lpstr>External factors</vt:lpstr>
      <vt:lpstr>PowerPoint Presentation</vt:lpstr>
      <vt:lpstr>Cultural deprivation</vt:lpstr>
      <vt:lpstr>Restricted code - Bernstein</vt:lpstr>
      <vt:lpstr>BERNSTEIN – ‘speech codes’</vt:lpstr>
      <vt:lpstr>Douglas – parental value of education</vt:lpstr>
      <vt:lpstr>Sugarman – barriers to achievement</vt:lpstr>
      <vt:lpstr>Sugarman mnemonic</vt:lpstr>
      <vt:lpstr>Material Deprivation</vt:lpstr>
      <vt:lpstr>Housing</vt:lpstr>
      <vt:lpstr>Cost of Education</vt:lpstr>
      <vt:lpstr>Cultural Capital</vt:lpstr>
      <vt:lpstr>Bourdieu + Capital</vt:lpstr>
      <vt:lpstr>Alice Sullivan (2001)</vt:lpstr>
      <vt:lpstr>Outline two factors external to schools that may affect social class differences in educational achievement.</vt:lpstr>
      <vt:lpstr>Outline and Explain two cultural factors that may contribute to the poorer educational progress of some social groups in schools.</vt:lpstr>
      <vt:lpstr>Applying material from item A and your own knowledge, evaluate sociological explanations of social class inequalities in Educational Achievement.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17LookL</dc:creator>
  <cp:lastModifiedBy>17LookL</cp:lastModifiedBy>
  <cp:revision>1</cp:revision>
  <dcterms:created xsi:type="dcterms:W3CDTF">2024-07-30T12:31:40Z</dcterms:created>
  <dcterms:modified xsi:type="dcterms:W3CDTF">2024-07-31T07:41:26Z</dcterms:modified>
</cp:coreProperties>
</file>