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8" r:id="rId22"/>
    <p:sldId id="317" r:id="rId23"/>
    <p:sldId id="319" r:id="rId24"/>
    <p:sldId id="320" r:id="rId25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5934"/>
  </p:normalViewPr>
  <p:slideViewPr>
    <p:cSldViewPr snapToGrid="0">
      <p:cViewPr>
        <p:scale>
          <a:sx n="41" d="100"/>
          <a:sy n="41" d="100"/>
        </p:scale>
        <p:origin x="16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Look" userId="5d272b35331f4213" providerId="LiveId" clId="{B6AD34C7-85DF-4E68-B052-4425DDF9DAEB}"/>
    <pc:docChg chg="custSel modSld">
      <pc:chgData name="Lucy Look" userId="5d272b35331f4213" providerId="LiveId" clId="{B6AD34C7-85DF-4E68-B052-4425DDF9DAEB}" dt="2024-08-07T17:56:40.374" v="5" actId="313"/>
      <pc:docMkLst>
        <pc:docMk/>
      </pc:docMkLst>
      <pc:sldChg chg="modSp mod">
        <pc:chgData name="Lucy Look" userId="5d272b35331f4213" providerId="LiveId" clId="{B6AD34C7-85DF-4E68-B052-4425DDF9DAEB}" dt="2024-08-07T17:54:22.492" v="4" actId="20577"/>
        <pc:sldMkLst>
          <pc:docMk/>
          <pc:sldMk cId="1842236509" sldId="306"/>
        </pc:sldMkLst>
        <pc:spChg chg="mod">
          <ac:chgData name="Lucy Look" userId="5d272b35331f4213" providerId="LiveId" clId="{B6AD34C7-85DF-4E68-B052-4425DDF9DAEB}" dt="2024-08-07T17:54:22.492" v="4" actId="20577"/>
          <ac:spMkLst>
            <pc:docMk/>
            <pc:sldMk cId="1842236509" sldId="306"/>
            <ac:spMk id="7" creationId="{2FD506C5-DE63-A452-1FE9-98B1A0C07EEA}"/>
          </ac:spMkLst>
        </pc:spChg>
      </pc:sldChg>
      <pc:sldChg chg="modSp mod">
        <pc:chgData name="Lucy Look" userId="5d272b35331f4213" providerId="LiveId" clId="{B6AD34C7-85DF-4E68-B052-4425DDF9DAEB}" dt="2024-08-07T17:56:40.374" v="5" actId="313"/>
        <pc:sldMkLst>
          <pc:docMk/>
          <pc:sldMk cId="1431559154" sldId="318"/>
        </pc:sldMkLst>
        <pc:spChg chg="mod">
          <ac:chgData name="Lucy Look" userId="5d272b35331f4213" providerId="LiveId" clId="{B6AD34C7-85DF-4E68-B052-4425DDF9DAEB}" dt="2024-08-07T17:56:40.374" v="5" actId="313"/>
          <ac:spMkLst>
            <pc:docMk/>
            <pc:sldMk cId="1431559154" sldId="318"/>
            <ac:spMk id="4" creationId="{E658A4B6-338F-AB20-988D-66D7E598930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14C67D-B906-455D-BA57-3AC7BDDD5A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2E0C-8512-4414-B261-B516F8BA77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75B80D-FABD-4FC7-8A89-6B424C925E22}" type="datetime1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6510F-EAB7-49FF-882B-FACF21CCB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26CFF-3858-4E44-8689-2174855E04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9FA676-98A1-4ED8-86AE-3FF061B14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620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F671F2-2E7C-46ED-BAF7-C6A1BAC40ED2}" type="datetime1">
              <a:rPr lang="en-GB" noProof="0" smtClean="0"/>
              <a:t>06/08/2024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8B270D-091D-4ED2-8C85-0898DD7D9F2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8B270D-091D-4ED2-8C85-0898DD7D9F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02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 rtlCol="0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113213"/>
            <a:ext cx="4636800" cy="165576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>
                <a:cs typeface="Calibri"/>
              </a:rPr>
              <a:t>Presenter name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en-GB" noProof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grpSp>
        <p:nvGrpSpPr>
          <p:cNvPr id="48" name="Group 47" hidden="1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248000"/>
            <a:ext cx="4075200" cy="152097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Subtitle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20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595"/>
            <a:ext cx="10515600" cy="41544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3725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rtlCol="0" anchor="t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 hidden="1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30" name="Group 29" hidden="1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39607A7-8386-47DB-8578-DDEDD194E5D4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05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8549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 rtlCol="0"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 hidden="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1197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3" r:id="rId3"/>
    <p:sldLayoutId id="2147483678" r:id="rId4"/>
    <p:sldLayoutId id="2147483660" r:id="rId5"/>
    <p:sldLayoutId id="2147483680" r:id="rId6"/>
    <p:sldLayoutId id="2147483679" r:id="rId7"/>
    <p:sldLayoutId id="2147483677" r:id="rId8"/>
    <p:sldLayoutId id="2147483662" r:id="rId9"/>
    <p:sldLayoutId id="2147483663" r:id="rId10"/>
    <p:sldLayoutId id="2147483671" r:id="rId11"/>
    <p:sldLayoutId id="2147483676" r:id="rId12"/>
    <p:sldLayoutId id="2147483674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  <p15:guide id="30" orient="horz" pos="2160" userDrawn="1">
          <p15:clr>
            <a:srgbClr val="A4A3A4"/>
          </p15:clr>
        </p15:guide>
        <p15:guide id="31" pos="3840" userDrawn="1">
          <p15:clr>
            <a:srgbClr val="A4A3A4"/>
          </p15:clr>
        </p15:guide>
        <p15:guide id="32" pos="240" userDrawn="1">
          <p15:clr>
            <a:srgbClr val="547EBF"/>
          </p15:clr>
        </p15:guide>
        <p15:guide id="33" orient="horz" pos="240" userDrawn="1">
          <p15:clr>
            <a:srgbClr val="547EBF"/>
          </p15:clr>
        </p15:guide>
        <p15:guide id="34" pos="7440" userDrawn="1">
          <p15:clr>
            <a:srgbClr val="547EBF"/>
          </p15:clr>
        </p15:guide>
        <p15:guide id="35" orient="horz" pos="4080" userDrawn="1">
          <p15:clr>
            <a:srgbClr val="547EBF"/>
          </p15:clr>
        </p15:guide>
        <p15:guide id="36" pos="3960" userDrawn="1">
          <p15:clr>
            <a:srgbClr val="547EBF"/>
          </p15:clr>
        </p15:guide>
        <p15:guide id="37" pos="3720" userDrawn="1">
          <p15:clr>
            <a:srgbClr val="547EBF"/>
          </p15:clr>
        </p15:guide>
        <p15:guide id="38" pos="2112" userDrawn="1">
          <p15:clr>
            <a:srgbClr val="547EBF"/>
          </p15:clr>
        </p15:guide>
        <p15:guide id="39" pos="1848" userDrawn="1">
          <p15:clr>
            <a:srgbClr val="547EBF"/>
          </p15:clr>
        </p15:guide>
        <p15:guide id="40" pos="5568" userDrawn="1">
          <p15:clr>
            <a:srgbClr val="547EBF"/>
          </p15:clr>
        </p15:guide>
        <p15:guide id="41" pos="5832" userDrawn="1">
          <p15:clr>
            <a:srgbClr val="547EBF"/>
          </p15:clr>
        </p15:guide>
        <p15:guide id="42" pos="4968" userDrawn="1">
          <p15:clr>
            <a:srgbClr val="9FCC3B"/>
          </p15:clr>
        </p15:guide>
        <p15:guide id="43" pos="5208" userDrawn="1">
          <p15:clr>
            <a:srgbClr val="9FCC3B"/>
          </p15:clr>
        </p15:guide>
        <p15:guide id="44" pos="2712" userDrawn="1">
          <p15:clr>
            <a:srgbClr val="9FCC3B"/>
          </p15:clr>
        </p15:guide>
        <p15:guide id="45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60" y="809349"/>
            <a:ext cx="5732679" cy="2334637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External influences on Class Differences Quiz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000" y="4069670"/>
            <a:ext cx="4636800" cy="1655762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cs typeface="Calibri"/>
              </a:rPr>
              <a:t>Education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Who coined the term ‘restricted code’?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Bourdieu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Sugarman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Bernstein</a:t>
            </a:r>
          </a:p>
        </p:txBody>
      </p:sp>
    </p:spTree>
    <p:extLst>
      <p:ext uri="{BB962C8B-B14F-4D97-AF65-F5344CB8AC3E}">
        <p14:creationId xmlns:p14="http://schemas.microsoft.com/office/powerpoint/2010/main" val="250656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Who uses ‘Elaborated code’?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Ideal pupils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Exams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Middle-Class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Teachers</a:t>
            </a:r>
          </a:p>
        </p:txBody>
      </p:sp>
    </p:spTree>
    <p:extLst>
      <p:ext uri="{BB962C8B-B14F-4D97-AF65-F5344CB8AC3E}">
        <p14:creationId xmlns:p14="http://schemas.microsoft.com/office/powerpoint/2010/main" val="110774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Who talks about parental values?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Bourdieu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Bersntein</a:t>
            </a:r>
            <a:endParaRPr lang="en-GB" b="1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</p:spTree>
    <p:extLst>
      <p:ext uri="{BB962C8B-B14F-4D97-AF65-F5344CB8AC3E}">
        <p14:creationId xmlns:p14="http://schemas.microsoft.com/office/powerpoint/2010/main" val="285498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What are WC parental values?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Less ambitious for children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Encourage children to work rather than do school-work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Parents give children less encouragement to participate educational activities (homework/ revision)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Do not attend parent’s evening (less support)</a:t>
            </a:r>
          </a:p>
        </p:txBody>
      </p:sp>
    </p:spTree>
    <p:extLst>
      <p:ext uri="{BB962C8B-B14F-4D97-AF65-F5344CB8AC3E}">
        <p14:creationId xmlns:p14="http://schemas.microsoft.com/office/powerpoint/2010/main" val="24367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Who discussed WC barriers to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Sugarman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Howard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Tanner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Bourdeui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2964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Which are WC barriers to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Delayed Gratification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Fatalism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Present-time Orientation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Individualism</a:t>
            </a:r>
          </a:p>
        </p:txBody>
      </p:sp>
    </p:spTree>
    <p:extLst>
      <p:ext uri="{BB962C8B-B14F-4D97-AF65-F5344CB8AC3E}">
        <p14:creationId xmlns:p14="http://schemas.microsoft.com/office/powerpoint/2010/main" val="184223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Which is fatalism?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Valuing being part of a group rather than being individual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Hard work can change your status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Nothing you can do to change your status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Peer-pressure</a:t>
            </a:r>
          </a:p>
        </p:txBody>
      </p:sp>
    </p:spTree>
    <p:extLst>
      <p:ext uri="{BB962C8B-B14F-4D97-AF65-F5344CB8AC3E}">
        <p14:creationId xmlns:p14="http://schemas.microsoft.com/office/powerpoint/2010/main" val="247644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Which is material deprivation?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/>
              <a:t>Having superior norms and values/ skills/ knowledge that make it easier to access education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Having enough resources to do well in school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Having inferior norms/ values/ skills/ knowledge that make it difficult to access education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NOT having enough resources to do well in education</a:t>
            </a:r>
          </a:p>
        </p:txBody>
      </p:sp>
    </p:spTree>
    <p:extLst>
      <p:ext uri="{BB962C8B-B14F-4D97-AF65-F5344CB8AC3E}">
        <p14:creationId xmlns:p14="http://schemas.microsoft.com/office/powerpoint/2010/main" val="4002126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How does housing impact educational success?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Interrupted sleep from shared rooms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Lack of space for developmental play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Interrupted homework due to homework/ revision in shared space (kitchen)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Indirect effect on child’s health</a:t>
            </a:r>
          </a:p>
        </p:txBody>
      </p:sp>
    </p:spTree>
    <p:extLst>
      <p:ext uri="{BB962C8B-B14F-4D97-AF65-F5344CB8AC3E}">
        <p14:creationId xmlns:p14="http://schemas.microsoft.com/office/powerpoint/2010/main" val="559571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WC children have lower intakes of energy/ vitamins/ minerals?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Howard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Wilkinson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Bourdieu </a:t>
            </a:r>
          </a:p>
        </p:txBody>
      </p:sp>
    </p:spTree>
    <p:extLst>
      <p:ext uri="{BB962C8B-B14F-4D97-AF65-F5344CB8AC3E}">
        <p14:creationId xmlns:p14="http://schemas.microsoft.com/office/powerpoint/2010/main" val="29291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higher rate of hyperactivity + ADHD among 10yo WC?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Howard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Wilkinson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Bourdieu </a:t>
            </a:r>
          </a:p>
        </p:txBody>
      </p:sp>
    </p:spTree>
    <p:extLst>
      <p:ext uri="{BB962C8B-B14F-4D97-AF65-F5344CB8AC3E}">
        <p14:creationId xmlns:p14="http://schemas.microsoft.com/office/powerpoint/2010/main" val="929706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2021 % children on FSM?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18.7%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22.5%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24.2%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12.9%</a:t>
            </a:r>
          </a:p>
        </p:txBody>
      </p:sp>
    </p:spTree>
    <p:extLst>
      <p:ext uri="{BB962C8B-B14F-4D97-AF65-F5344CB8AC3E}">
        <p14:creationId xmlns:p14="http://schemas.microsoft.com/office/powerpoint/2010/main" val="2182033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found that WC children may need a part-time job?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Ridge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Bernstein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Howard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Tanner</a:t>
            </a:r>
          </a:p>
        </p:txBody>
      </p:sp>
    </p:spTree>
    <p:extLst>
      <p:ext uri="{BB962C8B-B14F-4D97-AF65-F5344CB8AC3E}">
        <p14:creationId xmlns:p14="http://schemas.microsoft.com/office/powerpoint/2010/main" val="2769937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Which are Tanner’s hidden cost of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transport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uniforms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computers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Field-trips</a:t>
            </a:r>
          </a:p>
        </p:txBody>
      </p:sp>
    </p:spTree>
    <p:extLst>
      <p:ext uri="{BB962C8B-B14F-4D97-AF65-F5344CB8AC3E}">
        <p14:creationId xmlns:p14="http://schemas.microsoft.com/office/powerpoint/2010/main" val="4120439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studied stigma attached to FSM?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Flaherty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Ridge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Smith and Nobel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Bernstein</a:t>
            </a:r>
          </a:p>
        </p:txBody>
      </p:sp>
    </p:spTree>
    <p:extLst>
      <p:ext uri="{BB962C8B-B14F-4D97-AF65-F5344CB8AC3E}">
        <p14:creationId xmlns:p14="http://schemas.microsoft.com/office/powerpoint/2010/main" val="3866307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studied WC disadvantage for not affording private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Flaherty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Ridge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Smith and Nobel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Bernstein</a:t>
            </a:r>
          </a:p>
        </p:txBody>
      </p:sp>
    </p:spTree>
    <p:extLst>
      <p:ext uri="{BB962C8B-B14F-4D97-AF65-F5344CB8AC3E}">
        <p14:creationId xmlns:p14="http://schemas.microsoft.com/office/powerpoint/2010/main" val="1955544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studied cultural capital?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Bourdieu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Ridge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Smith and Nobel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Bernstein</a:t>
            </a:r>
          </a:p>
        </p:txBody>
      </p:sp>
    </p:spTree>
    <p:extLst>
      <p:ext uri="{BB962C8B-B14F-4D97-AF65-F5344CB8AC3E}">
        <p14:creationId xmlns:p14="http://schemas.microsoft.com/office/powerpoint/2010/main" val="1431559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Which are Bourdieu’s types of capital?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Cultural capital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Economic capital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Historical capital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Educational capital</a:t>
            </a:r>
          </a:p>
        </p:txBody>
      </p:sp>
    </p:spTree>
    <p:extLst>
      <p:ext uri="{BB962C8B-B14F-4D97-AF65-F5344CB8AC3E}">
        <p14:creationId xmlns:p14="http://schemas.microsoft.com/office/powerpoint/2010/main" val="417963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What is educational capital?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Combine cultural capital and economic capital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Knowledge/ attitudes/ values/ language + abilities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Money + household income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Superior norms and values</a:t>
            </a:r>
          </a:p>
        </p:txBody>
      </p:sp>
    </p:spTree>
    <p:extLst>
      <p:ext uri="{BB962C8B-B14F-4D97-AF65-F5344CB8AC3E}">
        <p14:creationId xmlns:p14="http://schemas.microsoft.com/office/powerpoint/2010/main" val="4221853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92500"/>
          </a:bodyPr>
          <a:lstStyle/>
          <a:p>
            <a:r>
              <a:rPr lang="en-GB" dirty="0"/>
              <a:t>Who found that cultural capital is only a part of differences in social class?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Flaherty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Sullivan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Bernstein</a:t>
            </a:r>
          </a:p>
        </p:txBody>
      </p:sp>
    </p:spTree>
    <p:extLst>
      <p:ext uri="{BB962C8B-B14F-4D97-AF65-F5344CB8AC3E}">
        <p14:creationId xmlns:p14="http://schemas.microsoft.com/office/powerpoint/2010/main" val="3796722992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878_TF11158769_Win32" id="{F3F8FE87-2361-4B19-BDA6-013BEA194ACE}" vid="{B1F7F5A5-1557-4D8C-AB94-3B1042AF8D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{CD65F646-00D0-4FDF-9ED3-7BCFB126FBEF}tf11158769_win32</Template>
  <TotalTime>1598</TotalTime>
  <Words>402</Words>
  <Application>Microsoft Office PowerPoint</Application>
  <PresentationFormat>Widescreen</PresentationFormat>
  <Paragraphs>103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Avenir Next LT Pro</vt:lpstr>
      <vt:lpstr>Calibri</vt:lpstr>
      <vt:lpstr>Goudy Old Style</vt:lpstr>
      <vt:lpstr>Wingdings</vt:lpstr>
      <vt:lpstr>FrostyVTI</vt:lpstr>
      <vt:lpstr>External influences on Class Differences 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1</cp:revision>
  <dcterms:created xsi:type="dcterms:W3CDTF">2024-08-06T15:18:40Z</dcterms:created>
  <dcterms:modified xsi:type="dcterms:W3CDTF">2024-08-07T17:56:49Z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