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17"/>
  </p:notesMasterIdLst>
  <p:handoutMasterIdLst>
    <p:handoutMasterId r:id="rId18"/>
  </p:handoutMasterIdLst>
  <p:sldIdLst>
    <p:sldId id="256" r:id="rId5"/>
    <p:sldId id="294" r:id="rId6"/>
    <p:sldId id="296" r:id="rId7"/>
    <p:sldId id="295" r:id="rId8"/>
    <p:sldId id="289" r:id="rId9"/>
    <p:sldId id="302" r:id="rId10"/>
    <p:sldId id="303" r:id="rId11"/>
    <p:sldId id="301" r:id="rId12"/>
    <p:sldId id="298" r:id="rId13"/>
    <p:sldId id="299" r:id="rId14"/>
    <p:sldId id="297" r:id="rId15"/>
    <p:sldId id="300" r:id="rId16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9CBC9B-CEA1-410B-AE3E-F6ED4673929B}" v="15" dt="2024-07-31T07:35:42.8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68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32" y="149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Look" userId="5d272b35331f4213" providerId="LiveId" clId="{B39CBC9B-CEA1-410B-AE3E-F6ED4673929B}"/>
    <pc:docChg chg="custSel modSld sldOrd">
      <pc:chgData name="Lucy Look" userId="5d272b35331f4213" providerId="LiveId" clId="{B39CBC9B-CEA1-410B-AE3E-F6ED4673929B}" dt="2024-07-31T07:35:42.823" v="512"/>
      <pc:docMkLst>
        <pc:docMk/>
      </pc:docMkLst>
      <pc:sldChg chg="modSp mod ord modAnim">
        <pc:chgData name="Lucy Look" userId="5d272b35331f4213" providerId="LiveId" clId="{B39CBC9B-CEA1-410B-AE3E-F6ED4673929B}" dt="2024-07-31T07:34:11.801" v="487"/>
        <pc:sldMkLst>
          <pc:docMk/>
          <pc:sldMk cId="1844941827" sldId="289"/>
        </pc:sldMkLst>
        <pc:spChg chg="mod">
          <ac:chgData name="Lucy Look" userId="5d272b35331f4213" providerId="LiveId" clId="{B39CBC9B-CEA1-410B-AE3E-F6ED4673929B}" dt="2024-07-31T07:25:45.859" v="47" actId="1076"/>
          <ac:spMkLst>
            <pc:docMk/>
            <pc:sldMk cId="1844941827" sldId="289"/>
            <ac:spMk id="2" creationId="{75031FE9-9059-4FE8-B4AC-9771F23A1B89}"/>
          </ac:spMkLst>
        </pc:spChg>
        <pc:spChg chg="mod">
          <ac:chgData name="Lucy Look" userId="5d272b35331f4213" providerId="LiveId" clId="{B39CBC9B-CEA1-410B-AE3E-F6ED4673929B}" dt="2024-07-31T07:25:51.252" v="49" actId="1076"/>
          <ac:spMkLst>
            <pc:docMk/>
            <pc:sldMk cId="1844941827" sldId="289"/>
            <ac:spMk id="3" creationId="{D4A2EB3F-4D60-451F-8F45-7D6654D2FCD9}"/>
          </ac:spMkLst>
        </pc:spChg>
        <pc:picChg chg="mod">
          <ac:chgData name="Lucy Look" userId="5d272b35331f4213" providerId="LiveId" clId="{B39CBC9B-CEA1-410B-AE3E-F6ED4673929B}" dt="2024-07-31T07:25:48.391" v="48" actId="1076"/>
          <ac:picMkLst>
            <pc:docMk/>
            <pc:sldMk cId="1844941827" sldId="289"/>
            <ac:picMk id="28" creationId="{593D2C02-9646-D826-A8B5-5B9E5F13AA0F}"/>
          </ac:picMkLst>
        </pc:picChg>
      </pc:sldChg>
      <pc:sldChg chg="modSp mod modAnim">
        <pc:chgData name="Lucy Look" userId="5d272b35331f4213" providerId="LiveId" clId="{B39CBC9B-CEA1-410B-AE3E-F6ED4673929B}" dt="2024-07-31T07:34:33.610" v="498"/>
        <pc:sldMkLst>
          <pc:docMk/>
          <pc:sldMk cId="8655853" sldId="294"/>
        </pc:sldMkLst>
        <pc:spChg chg="mod">
          <ac:chgData name="Lucy Look" userId="5d272b35331f4213" providerId="LiveId" clId="{B39CBC9B-CEA1-410B-AE3E-F6ED4673929B}" dt="2024-07-31T07:27:32.920" v="137" actId="14100"/>
          <ac:spMkLst>
            <pc:docMk/>
            <pc:sldMk cId="8655853" sldId="294"/>
            <ac:spMk id="3" creationId="{D4A2EB3F-4D60-451F-8F45-7D6654D2FCD9}"/>
          </ac:spMkLst>
        </pc:spChg>
      </pc:sldChg>
      <pc:sldChg chg="modSp mod ord modAnim">
        <pc:chgData name="Lucy Look" userId="5d272b35331f4213" providerId="LiveId" clId="{B39CBC9B-CEA1-410B-AE3E-F6ED4673929B}" dt="2024-07-31T07:34:45.432" v="500"/>
        <pc:sldMkLst>
          <pc:docMk/>
          <pc:sldMk cId="2372720994" sldId="295"/>
        </pc:sldMkLst>
        <pc:spChg chg="mod">
          <ac:chgData name="Lucy Look" userId="5d272b35331f4213" providerId="LiveId" clId="{B39CBC9B-CEA1-410B-AE3E-F6ED4673929B}" dt="2024-07-31T07:27:45.847" v="138" actId="313"/>
          <ac:spMkLst>
            <pc:docMk/>
            <pc:sldMk cId="2372720994" sldId="295"/>
            <ac:spMk id="2" creationId="{75031FE9-9059-4FE8-B4AC-9771F23A1B89}"/>
          </ac:spMkLst>
        </pc:spChg>
        <pc:spChg chg="mod">
          <ac:chgData name="Lucy Look" userId="5d272b35331f4213" providerId="LiveId" clId="{B39CBC9B-CEA1-410B-AE3E-F6ED4673929B}" dt="2024-07-31T07:28:01.616" v="167" actId="20577"/>
          <ac:spMkLst>
            <pc:docMk/>
            <pc:sldMk cId="2372720994" sldId="295"/>
            <ac:spMk id="3" creationId="{D4A2EB3F-4D60-451F-8F45-7D6654D2FCD9}"/>
          </ac:spMkLst>
        </pc:spChg>
      </pc:sldChg>
      <pc:sldChg chg="modSp mod modAnim">
        <pc:chgData name="Lucy Look" userId="5d272b35331f4213" providerId="LiveId" clId="{B39CBC9B-CEA1-410B-AE3E-F6ED4673929B}" dt="2024-07-31T07:34:39.579" v="499"/>
        <pc:sldMkLst>
          <pc:docMk/>
          <pc:sldMk cId="2330383244" sldId="296"/>
        </pc:sldMkLst>
        <pc:spChg chg="mod">
          <ac:chgData name="Lucy Look" userId="5d272b35331f4213" providerId="LiveId" clId="{B39CBC9B-CEA1-410B-AE3E-F6ED4673929B}" dt="2024-07-31T07:30:36.865" v="296" actId="20577"/>
          <ac:spMkLst>
            <pc:docMk/>
            <pc:sldMk cId="2330383244" sldId="296"/>
            <ac:spMk id="3" creationId="{D4A2EB3F-4D60-451F-8F45-7D6654D2FCD9}"/>
          </ac:spMkLst>
        </pc:spChg>
      </pc:sldChg>
      <pc:sldChg chg="modSp mod ord modAnim">
        <pc:chgData name="Lucy Look" userId="5d272b35331f4213" providerId="LiveId" clId="{B39CBC9B-CEA1-410B-AE3E-F6ED4673929B}" dt="2024-07-31T07:35:36.853" v="511"/>
        <pc:sldMkLst>
          <pc:docMk/>
          <pc:sldMk cId="3098977529" sldId="297"/>
        </pc:sldMkLst>
        <pc:spChg chg="mod">
          <ac:chgData name="Lucy Look" userId="5d272b35331f4213" providerId="LiveId" clId="{B39CBC9B-CEA1-410B-AE3E-F6ED4673929B}" dt="2024-07-31T07:35:33.748" v="510" actId="313"/>
          <ac:spMkLst>
            <pc:docMk/>
            <pc:sldMk cId="3098977529" sldId="297"/>
            <ac:spMk id="2" creationId="{75031FE9-9059-4FE8-B4AC-9771F23A1B89}"/>
          </ac:spMkLst>
        </pc:spChg>
        <pc:spChg chg="mod">
          <ac:chgData name="Lucy Look" userId="5d272b35331f4213" providerId="LiveId" clId="{B39CBC9B-CEA1-410B-AE3E-F6ED4673929B}" dt="2024-07-31T07:31:04.922" v="336" actId="20577"/>
          <ac:spMkLst>
            <pc:docMk/>
            <pc:sldMk cId="3098977529" sldId="297"/>
            <ac:spMk id="3" creationId="{D4A2EB3F-4D60-451F-8F45-7D6654D2FCD9}"/>
          </ac:spMkLst>
        </pc:spChg>
      </pc:sldChg>
      <pc:sldChg chg="modSp mod modAnim">
        <pc:chgData name="Lucy Look" userId="5d272b35331f4213" providerId="LiveId" clId="{B39CBC9B-CEA1-410B-AE3E-F6ED4673929B}" dt="2024-07-31T07:35:17.818" v="508"/>
        <pc:sldMkLst>
          <pc:docMk/>
          <pc:sldMk cId="120857136" sldId="298"/>
        </pc:sldMkLst>
        <pc:spChg chg="mod">
          <ac:chgData name="Lucy Look" userId="5d272b35331f4213" providerId="LiveId" clId="{B39CBC9B-CEA1-410B-AE3E-F6ED4673929B}" dt="2024-07-31T07:29:37.705" v="253" actId="14100"/>
          <ac:spMkLst>
            <pc:docMk/>
            <pc:sldMk cId="120857136" sldId="298"/>
            <ac:spMk id="3" creationId="{D4A2EB3F-4D60-451F-8F45-7D6654D2FCD9}"/>
          </ac:spMkLst>
        </pc:spChg>
      </pc:sldChg>
      <pc:sldChg chg="modSp mod modAnim">
        <pc:chgData name="Lucy Look" userId="5d272b35331f4213" providerId="LiveId" clId="{B39CBC9B-CEA1-410B-AE3E-F6ED4673929B}" dt="2024-07-31T07:35:25.747" v="509"/>
        <pc:sldMkLst>
          <pc:docMk/>
          <pc:sldMk cId="4264093326" sldId="299"/>
        </pc:sldMkLst>
        <pc:spChg chg="mod">
          <ac:chgData name="Lucy Look" userId="5d272b35331f4213" providerId="LiveId" clId="{B39CBC9B-CEA1-410B-AE3E-F6ED4673929B}" dt="2024-07-31T07:28:58.273" v="194" actId="20577"/>
          <ac:spMkLst>
            <pc:docMk/>
            <pc:sldMk cId="4264093326" sldId="299"/>
            <ac:spMk id="3" creationId="{D4A2EB3F-4D60-451F-8F45-7D6654D2FCD9}"/>
          </ac:spMkLst>
        </pc:spChg>
      </pc:sldChg>
      <pc:sldChg chg="modSp mod modAnim">
        <pc:chgData name="Lucy Look" userId="5d272b35331f4213" providerId="LiveId" clId="{B39CBC9B-CEA1-410B-AE3E-F6ED4673929B}" dt="2024-07-31T07:35:42.823" v="512"/>
        <pc:sldMkLst>
          <pc:docMk/>
          <pc:sldMk cId="2361838896" sldId="300"/>
        </pc:sldMkLst>
        <pc:spChg chg="mod">
          <ac:chgData name="Lucy Look" userId="5d272b35331f4213" providerId="LiveId" clId="{B39CBC9B-CEA1-410B-AE3E-F6ED4673929B}" dt="2024-07-31T07:32:22.528" v="418" actId="14100"/>
          <ac:spMkLst>
            <pc:docMk/>
            <pc:sldMk cId="2361838896" sldId="300"/>
            <ac:spMk id="3" creationId="{D4A2EB3F-4D60-451F-8F45-7D6654D2FCD9}"/>
          </ac:spMkLst>
        </pc:spChg>
      </pc:sldChg>
      <pc:sldChg chg="modSp mod ord modAnim">
        <pc:chgData name="Lucy Look" userId="5d272b35331f4213" providerId="LiveId" clId="{B39CBC9B-CEA1-410B-AE3E-F6ED4673929B}" dt="2024-07-31T07:35:11.218" v="507"/>
        <pc:sldMkLst>
          <pc:docMk/>
          <pc:sldMk cId="2000524181" sldId="301"/>
        </pc:sldMkLst>
        <pc:spChg chg="mod">
          <ac:chgData name="Lucy Look" userId="5d272b35331f4213" providerId="LiveId" clId="{B39CBC9B-CEA1-410B-AE3E-F6ED4673929B}" dt="2024-07-31T07:32:36.221" v="428" actId="20577"/>
          <ac:spMkLst>
            <pc:docMk/>
            <pc:sldMk cId="2000524181" sldId="301"/>
            <ac:spMk id="3" creationId="{D4A2EB3F-4D60-451F-8F45-7D6654D2FCD9}"/>
          </ac:spMkLst>
        </pc:spChg>
      </pc:sldChg>
      <pc:sldChg chg="modSp mod ord modAnim">
        <pc:chgData name="Lucy Look" userId="5d272b35331f4213" providerId="LiveId" clId="{B39CBC9B-CEA1-410B-AE3E-F6ED4673929B}" dt="2024-07-31T07:34:54.300" v="501"/>
        <pc:sldMkLst>
          <pc:docMk/>
          <pc:sldMk cId="2943158743" sldId="302"/>
        </pc:sldMkLst>
        <pc:spChg chg="mod">
          <ac:chgData name="Lucy Look" userId="5d272b35331f4213" providerId="LiveId" clId="{B39CBC9B-CEA1-410B-AE3E-F6ED4673929B}" dt="2024-07-31T07:32:57.839" v="449" actId="313"/>
          <ac:spMkLst>
            <pc:docMk/>
            <pc:sldMk cId="2943158743" sldId="302"/>
            <ac:spMk id="3" creationId="{D4A2EB3F-4D60-451F-8F45-7D6654D2FCD9}"/>
          </ac:spMkLst>
        </pc:spChg>
      </pc:sldChg>
      <pc:sldChg chg="modSp mod ord modAnim">
        <pc:chgData name="Lucy Look" userId="5d272b35331f4213" providerId="LiveId" clId="{B39CBC9B-CEA1-410B-AE3E-F6ED4673929B}" dt="2024-07-31T07:35:04.785" v="506" actId="20577"/>
        <pc:sldMkLst>
          <pc:docMk/>
          <pc:sldMk cId="3388976236" sldId="303"/>
        </pc:sldMkLst>
        <pc:spChg chg="mod">
          <ac:chgData name="Lucy Look" userId="5d272b35331f4213" providerId="LiveId" clId="{B39CBC9B-CEA1-410B-AE3E-F6ED4673929B}" dt="2024-07-31T07:33:07.841" v="450" actId="1076"/>
          <ac:spMkLst>
            <pc:docMk/>
            <pc:sldMk cId="3388976236" sldId="303"/>
            <ac:spMk id="2" creationId="{75031FE9-9059-4FE8-B4AC-9771F23A1B89}"/>
          </ac:spMkLst>
        </pc:spChg>
        <pc:spChg chg="mod">
          <ac:chgData name="Lucy Look" userId="5d272b35331f4213" providerId="LiveId" clId="{B39CBC9B-CEA1-410B-AE3E-F6ED4673929B}" dt="2024-07-31T07:35:04.785" v="506" actId="20577"/>
          <ac:spMkLst>
            <pc:docMk/>
            <pc:sldMk cId="3388976236" sldId="303"/>
            <ac:spMk id="3" creationId="{D4A2EB3F-4D60-451F-8F45-7D6654D2FCD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245C065-7973-41A8-A2CC-441A8BA3384C}" type="datetime1">
              <a:rPr lang="en-GB" smtClean="0"/>
              <a:t>30/07/2024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7A586-3225-45EC-B90F-43F9676D14C2}" type="datetime1">
              <a:rPr lang="en-GB" smtClean="0"/>
              <a:pPr/>
              <a:t>30/07/2024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334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921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527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005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078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666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795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323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6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263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205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278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en-GB" noProof="0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en-GB" noProof="0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en-GB" noProof="0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en-GB" noProof="0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 rtlCol="0"/>
          <a:lstStyle>
            <a:lvl1pPr>
              <a:defRPr sz="900"/>
            </a:lvl1pPr>
          </a:lstStyle>
          <a:p>
            <a:pPr algn="l" rtl="0"/>
            <a:r>
              <a:rPr lang="en-GB" noProof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 rtlCol="0"/>
          <a:lstStyle/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 rtlCol="0"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39084"/>
            <a:ext cx="10515600" cy="3695338"/>
          </a:xfrm>
        </p:spPr>
        <p:txBody>
          <a:bodyPr rtlCol="0"/>
          <a:lstStyle/>
          <a:p>
            <a:pPr rtl="0"/>
            <a:r>
              <a:rPr lang="en-US" noProof="0"/>
              <a:t>Click icon to add SmartArt graphic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11558" y="5084524"/>
            <a:ext cx="219661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707607" y="5099206"/>
            <a:ext cx="214504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lvl="1"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271" y="5099206"/>
            <a:ext cx="213298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18152" y="5084524"/>
            <a:ext cx="2132984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79" r:id="rId13"/>
    <p:sldLayoutId id="2147483692" r:id="rId14"/>
    <p:sldLayoutId id="2147483681" r:id="rId15"/>
    <p:sldLayoutId id="2147483674" r:id="rId16"/>
    <p:sldLayoutId id="2147483675" r:id="rId17"/>
    <p:sldLayoutId id="2147483696" r:id="rId18"/>
    <p:sldLayoutId id="2147483677" r:id="rId19"/>
    <p:sldLayoutId id="2147483678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9263" y="3186398"/>
            <a:ext cx="8403314" cy="2598822"/>
          </a:xfrm>
        </p:spPr>
        <p:txBody>
          <a:bodyPr rtlCol="0"/>
          <a:lstStyle/>
          <a:p>
            <a:pPr algn="r" rtl="0"/>
            <a:r>
              <a:rPr lang="en-GB" sz="7200" dirty="0"/>
              <a:t>Guess the sociologists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5704" y="5586890"/>
            <a:ext cx="4941770" cy="396660"/>
          </a:xfrm>
        </p:spPr>
        <p:txBody>
          <a:bodyPr rtlCol="0">
            <a:noAutofit/>
          </a:bodyPr>
          <a:lstStyle/>
          <a:p>
            <a:pPr rtl="0"/>
            <a:r>
              <a:rPr lang="en-GB" sz="2800" dirty="0"/>
              <a:t>Class (external)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790" y="-107476"/>
            <a:ext cx="5036419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Sugarman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7579" y="1218086"/>
            <a:ext cx="6264582" cy="129760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 rtl="0"/>
            <a:r>
              <a:rPr lang="en-GB" dirty="0"/>
              <a:t>WC subcultures</a:t>
            </a:r>
          </a:p>
          <a:p>
            <a:pPr algn="ctr" rtl="0"/>
            <a:r>
              <a:rPr lang="en-GB" dirty="0"/>
              <a:t> (4 barriers to education)</a:t>
            </a:r>
          </a:p>
          <a:p>
            <a:pPr algn="ctr" rtl="0"/>
            <a:r>
              <a:rPr lang="en-GB" dirty="0"/>
              <a:t>fatalism/ collectivism/ Immediate Gratification/ Present-time Orientation</a:t>
            </a:r>
          </a:p>
        </p:txBody>
      </p:sp>
      <p:pic>
        <p:nvPicPr>
          <p:cNvPr id="1026" name="Picture 2" descr="How Is Sugar Made? | Taste of Home">
            <a:extLst>
              <a:ext uri="{FF2B5EF4-FFF2-40B4-BE49-F238E27FC236}">
                <a16:creationId xmlns:a16="http://schemas.microsoft.com/office/drawing/2014/main" id="{86EB9C04-8235-3A75-1598-FB99D665B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055" y="2906880"/>
            <a:ext cx="3281835" cy="204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F1B5DA-2491-43A1-0785-049E90D82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0842" y="2515690"/>
            <a:ext cx="3586734" cy="239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632" y="-107477"/>
            <a:ext cx="5036419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Sullivan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7791" y="1218086"/>
            <a:ext cx="5373704" cy="915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en-GB" dirty="0"/>
              <a:t>Questionnaire on cultural capital – only a part (other WC factors)</a:t>
            </a:r>
          </a:p>
        </p:txBody>
      </p:sp>
      <p:pic>
        <p:nvPicPr>
          <p:cNvPr id="2050" name="Picture 2" descr="James P. Sullivan | Pixar Wiki | Fandom">
            <a:extLst>
              <a:ext uri="{FF2B5EF4-FFF2-40B4-BE49-F238E27FC236}">
                <a16:creationId xmlns:a16="http://schemas.microsoft.com/office/drawing/2014/main" id="{10E705DD-39FE-E028-F87A-A5A90D4AA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596" y="2358441"/>
            <a:ext cx="3358416" cy="399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ord Transit van - Iconic large van ...">
            <a:extLst>
              <a:ext uri="{FF2B5EF4-FFF2-40B4-BE49-F238E27FC236}">
                <a16:creationId xmlns:a16="http://schemas.microsoft.com/office/drawing/2014/main" id="{BFA8F996-EC3E-56A3-1CC0-883EEB599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0983"/>
            <a:ext cx="6019370" cy="337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38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632" y="-107477"/>
            <a:ext cx="5036419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Douglas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7791" y="1218086"/>
            <a:ext cx="5373704" cy="915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en-GB" dirty="0"/>
              <a:t>Working Class Parental Values on Education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F91F3-518D-4F1A-8C9A-EA530453B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596" y="2775285"/>
            <a:ext cx="5115409" cy="28646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7024E2-3C6B-D220-68FB-220F983E159D}"/>
              </a:ext>
            </a:extLst>
          </p:cNvPr>
          <p:cNvSpPr txBox="1"/>
          <p:nvPr/>
        </p:nvSpPr>
        <p:spPr>
          <a:xfrm>
            <a:off x="8461762" y="3329166"/>
            <a:ext cx="2775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‹</a:t>
            </a:r>
          </a:p>
        </p:txBody>
      </p:sp>
    </p:spTree>
    <p:extLst>
      <p:ext uri="{BB962C8B-B14F-4D97-AF65-F5344CB8AC3E}">
        <p14:creationId xmlns:p14="http://schemas.microsoft.com/office/powerpoint/2010/main" val="237272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7466" y="-107477"/>
            <a:ext cx="5036419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Bernstein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4861" y="1218086"/>
            <a:ext cx="5640199" cy="6876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n-GB" dirty="0"/>
              <a:t>Speech codes (restricted vs elaborated)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93D2C02-9646-D826-A8B5-5B9E5F13AA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08" t="13740"/>
          <a:stretch/>
        </p:blipFill>
        <p:spPr>
          <a:xfrm>
            <a:off x="2484971" y="1840736"/>
            <a:ext cx="2755839" cy="304408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EA5DC1D-0510-8077-AB5C-207E95328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9110" y="2397229"/>
            <a:ext cx="2143125" cy="2143125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B97B5960-B552-71F8-C871-DC2EEBD01E07}"/>
              </a:ext>
            </a:extLst>
          </p:cNvPr>
          <p:cNvSpPr txBox="1">
            <a:spLocks/>
          </p:cNvSpPr>
          <p:nvPr/>
        </p:nvSpPr>
        <p:spPr>
          <a:xfrm>
            <a:off x="5612506" y="2806009"/>
            <a:ext cx="2143125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 dirty="0"/>
              <a:t>Ste</a:t>
            </a:r>
          </a:p>
        </p:txBody>
      </p:sp>
    </p:spTree>
    <p:extLst>
      <p:ext uri="{BB962C8B-B14F-4D97-AF65-F5344CB8AC3E}">
        <p14:creationId xmlns:p14="http://schemas.microsoft.com/office/powerpoint/2010/main" val="184494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791" y="-107477"/>
            <a:ext cx="7539387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Flaherty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7791" y="1218086"/>
            <a:ext cx="5373704" cy="915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en-GB" dirty="0"/>
              <a:t>Stigma attached to FSM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9F4A9F-5ED0-45EE-0984-F6434F569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549" y="2205037"/>
            <a:ext cx="2874545" cy="376917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48744F3-E611-FD76-F269-FD1714469C82}"/>
              </a:ext>
            </a:extLst>
          </p:cNvPr>
          <p:cNvSpPr txBox="1">
            <a:spLocks/>
          </p:cNvSpPr>
          <p:nvPr/>
        </p:nvSpPr>
        <p:spPr>
          <a:xfrm>
            <a:off x="3369245" y="3108965"/>
            <a:ext cx="158776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 dirty="0"/>
              <a:t>Fla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4265F75-258E-1F15-E9EB-D8214BFA2B3B}"/>
              </a:ext>
            </a:extLst>
          </p:cNvPr>
          <p:cNvSpPr txBox="1">
            <a:spLocks/>
          </p:cNvSpPr>
          <p:nvPr/>
        </p:nvSpPr>
        <p:spPr>
          <a:xfrm>
            <a:off x="8831582" y="3108965"/>
            <a:ext cx="61721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94315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9296" y="-17156"/>
            <a:ext cx="7539387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Ridge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7791" y="1218086"/>
            <a:ext cx="5373704" cy="915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en-GB" dirty="0"/>
              <a:t>Part-time work to contribute to household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E6BC5A-62A9-07A6-2A06-A620E548A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990" y="1872916"/>
            <a:ext cx="6112105" cy="457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97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791" y="-107477"/>
            <a:ext cx="7539387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Smith and Nobel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7791" y="1218086"/>
            <a:ext cx="5373704" cy="915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en-GB" dirty="0"/>
              <a:t>Private Education advantage</a:t>
            </a:r>
          </a:p>
        </p:txBody>
      </p:sp>
      <p:sp>
        <p:nvSpPr>
          <p:cNvPr id="4" name="Plus Sign 3">
            <a:extLst>
              <a:ext uri="{FF2B5EF4-FFF2-40B4-BE49-F238E27FC236}">
                <a16:creationId xmlns:a16="http://schemas.microsoft.com/office/drawing/2014/main" id="{4C8492A5-03FF-5738-1630-E2ACBF11593D}"/>
              </a:ext>
            </a:extLst>
          </p:cNvPr>
          <p:cNvSpPr/>
          <p:nvPr/>
        </p:nvSpPr>
        <p:spPr>
          <a:xfrm>
            <a:off x="5565653" y="3088105"/>
            <a:ext cx="1716505" cy="1870019"/>
          </a:xfrm>
          <a:prstGeom prst="mathPlu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E4F107-9C9F-2552-1F5A-42851D3E7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457" y="2133601"/>
            <a:ext cx="2437475" cy="35063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331FC8-D72D-694E-1C75-83D36DD73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851" y="2106084"/>
            <a:ext cx="3563327" cy="350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52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632" y="-107477"/>
            <a:ext cx="5036419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Howard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7791" y="1218086"/>
            <a:ext cx="6336230" cy="915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en-GB" dirty="0"/>
              <a:t>WC lower intake of energy/ vitamins/ minerals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57E45F-C76C-396E-68AA-54BD95688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239" y="2478367"/>
            <a:ext cx="4750959" cy="31615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03B23F-79A1-A4E6-8B0B-BDC84E4B3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137" y="2444974"/>
            <a:ext cx="2447925" cy="326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632" y="-107477"/>
            <a:ext cx="5036419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Wilkinson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7791" y="1218086"/>
            <a:ext cx="5373704" cy="915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en-GB" dirty="0"/>
              <a:t>Higher rate of ADHD in WC 10yo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8D4857-560B-F729-6A0D-F02897576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457" y="2133601"/>
            <a:ext cx="2437475" cy="35063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1195ED-2526-73BB-B0B0-7C138EAEC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775" y="2876551"/>
            <a:ext cx="2466975" cy="1847850"/>
          </a:xfrm>
          <a:prstGeom prst="rect">
            <a:avLst/>
          </a:prstGeom>
        </p:spPr>
      </p:pic>
      <p:pic>
        <p:nvPicPr>
          <p:cNvPr id="3074" name="Picture 2" descr="70+ Best Father-Son Songs That Define ...">
            <a:extLst>
              <a:ext uri="{FF2B5EF4-FFF2-40B4-BE49-F238E27FC236}">
                <a16:creationId xmlns:a16="http://schemas.microsoft.com/office/drawing/2014/main" id="{4E3B3B75-0AA9-36B7-9EE0-059660C81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045" y="1589738"/>
            <a:ext cx="3618765" cy="40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D9A6D765-C6A3-B88B-79D9-544DC71696EB}"/>
              </a:ext>
            </a:extLst>
          </p:cNvPr>
          <p:cNvSpPr/>
          <p:nvPr/>
        </p:nvSpPr>
        <p:spPr>
          <a:xfrm>
            <a:off x="7443537" y="1812758"/>
            <a:ext cx="1983649" cy="915514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09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632" y="-107477"/>
            <a:ext cx="5036419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Bourdieu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7791" y="1218086"/>
            <a:ext cx="5373704" cy="915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en-GB" dirty="0"/>
              <a:t>Three types of capital (cultural/ economic/ educational)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057B67-2417-CCDB-31B7-ED6489776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055" y="2543649"/>
            <a:ext cx="4423189" cy="2943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606EB9-E46D-758F-2074-0FF600B93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932" y="2543649"/>
            <a:ext cx="2631827" cy="263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7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632" y="-107477"/>
            <a:ext cx="5036419" cy="1325563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/>
              <a:t>Tanner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68881" y="1218086"/>
            <a:ext cx="5882614" cy="915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en-GB" dirty="0"/>
              <a:t>Hidden Cost of education (transport/ books/ computers/ uniform/ equipment/ field trips)</a:t>
            </a:r>
          </a:p>
        </p:txBody>
      </p:sp>
      <p:pic>
        <p:nvPicPr>
          <p:cNvPr id="4098" name="Picture 2" descr="The decline of the fake tan in Britain ...">
            <a:extLst>
              <a:ext uri="{FF2B5EF4-FFF2-40B4-BE49-F238E27FC236}">
                <a16:creationId xmlns:a16="http://schemas.microsoft.com/office/drawing/2014/main" id="{34A5509D-F9D9-AA1F-ED9F-E8B8D9C72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881" y="1925053"/>
            <a:ext cx="6270170" cy="371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83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419047_TF22318419_Win32" id="{DA6E7C03-7C07-46B9-8D9D-F061C4AB5C28}" vid="{0874F78C-8308-4EE6-8F19-85387B8691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D446390-8521-40A2-A462-EA068123BE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E84A1C-2814-43A7-9448-348326113A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5BA3906-9696-4247-AC0D-DD5C26B2A70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{8CAC3821-94DD-4969-A6C3-EA06F9131BC7}tf22318419_win32</Template>
  <TotalTime>655</TotalTime>
  <Words>138</Words>
  <Application>Microsoft Office PowerPoint</Application>
  <PresentationFormat>Widescreen</PresentationFormat>
  <Paragraphs>42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Tenorite</vt:lpstr>
      <vt:lpstr>Monoline</vt:lpstr>
      <vt:lpstr>Guess the sociologists</vt:lpstr>
      <vt:lpstr>Sugarman</vt:lpstr>
      <vt:lpstr>Sullivan</vt:lpstr>
      <vt:lpstr>Douglas</vt:lpstr>
      <vt:lpstr>Bernstein</vt:lpstr>
      <vt:lpstr>Flaherty</vt:lpstr>
      <vt:lpstr>Ridge</vt:lpstr>
      <vt:lpstr>Smith and Nobel</vt:lpstr>
      <vt:lpstr>Howard</vt:lpstr>
      <vt:lpstr>Wilkinson</vt:lpstr>
      <vt:lpstr>Bourdieu</vt:lpstr>
      <vt:lpstr>Tanner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17LookL</dc:creator>
  <cp:lastModifiedBy>17LookL</cp:lastModifiedBy>
  <cp:revision>1</cp:revision>
  <dcterms:created xsi:type="dcterms:W3CDTF">2024-07-30T20:40:03Z</dcterms:created>
  <dcterms:modified xsi:type="dcterms:W3CDTF">2024-07-31T07:35:53Z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